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9" r:id="rId6"/>
    <p:sldId id="260" r:id="rId7"/>
    <p:sldId id="282" r:id="rId8"/>
    <p:sldId id="284" r:id="rId9"/>
    <p:sldId id="285" r:id="rId10"/>
    <p:sldId id="286" r:id="rId11"/>
    <p:sldId id="287" r:id="rId12"/>
    <p:sldId id="261" r:id="rId13"/>
    <p:sldId id="262" r:id="rId14"/>
    <p:sldId id="283" r:id="rId15"/>
    <p:sldId id="263" r:id="rId16"/>
    <p:sldId id="289" r:id="rId17"/>
    <p:sldId id="264" r:id="rId18"/>
    <p:sldId id="278" r:id="rId19"/>
    <p:sldId id="280" r:id="rId20"/>
    <p:sldId id="281" r:id="rId21"/>
    <p:sldId id="267" r:id="rId22"/>
    <p:sldId id="292" r:id="rId23"/>
    <p:sldId id="288" r:id="rId24"/>
    <p:sldId id="291" r:id="rId25"/>
    <p:sldId id="265" r:id="rId26"/>
    <p:sldId id="266" r:id="rId27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684C7CD-CE1B-4758-B2D1-B349227EBF35}">
          <p14:sldIdLst>
            <p14:sldId id="256"/>
            <p14:sldId id="257"/>
            <p14:sldId id="258"/>
            <p14:sldId id="259"/>
            <p14:sldId id="279"/>
            <p14:sldId id="260"/>
            <p14:sldId id="282"/>
            <p14:sldId id="284"/>
            <p14:sldId id="285"/>
            <p14:sldId id="286"/>
            <p14:sldId id="287"/>
            <p14:sldId id="261"/>
            <p14:sldId id="262"/>
            <p14:sldId id="283"/>
            <p14:sldId id="263"/>
            <p14:sldId id="289"/>
            <p14:sldId id="264"/>
            <p14:sldId id="278"/>
            <p14:sldId id="280"/>
            <p14:sldId id="281"/>
            <p14:sldId id="267"/>
            <p14:sldId id="292"/>
            <p14:sldId id="288"/>
            <p14:sldId id="291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giaire" initials="S" lastIdx="3" clrIdx="0">
    <p:extLst>
      <p:ext uri="{19B8F6BF-5375-455C-9EA6-DF929625EA0E}">
        <p15:presenceInfo xmlns:p15="http://schemas.microsoft.com/office/powerpoint/2012/main" userId="554ce79a703240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77181" autoAdjust="0"/>
  </p:normalViewPr>
  <p:slideViewPr>
    <p:cSldViewPr snapToGrid="0" snapToObjects="1">
      <p:cViewPr varScale="1">
        <p:scale>
          <a:sx n="87" d="100"/>
          <a:sy n="87" d="100"/>
        </p:scale>
        <p:origin x="1464" y="67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7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effectLst/>
              </a:rPr>
              <a:t>On envoie un </a:t>
            </a:r>
            <a:r>
              <a:rPr lang="fr-FR" dirty="0" err="1">
                <a:effectLst/>
              </a:rPr>
              <a:t>req</a:t>
            </a:r>
            <a:r>
              <a:rPr lang="fr-FR" dirty="0">
                <a:effectLst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 /api/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fr-FR" dirty="0">
                <a:effectLst/>
              </a:rPr>
              <a:t> au backend</a:t>
            </a:r>
          </a:p>
          <a:p>
            <a:r>
              <a:rPr lang="fr-FR" dirty="0">
                <a:effectLst/>
              </a:rPr>
              <a:t>.</a:t>
            </a:r>
          </a:p>
          <a:p>
            <a:r>
              <a:rPr lang="fr-FR" dirty="0">
                <a:effectLst/>
              </a:rPr>
              <a:t>Si l’API renvoie 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user }</a:t>
            </a:r>
            <a:r>
              <a:rPr lang="fr-FR" dirty="0">
                <a:effectLst/>
              </a:rPr>
              <a:t>, on fait un “auto-login” en stockant le </a:t>
            </a:r>
            <a:r>
              <a:rPr lang="fr-FR" dirty="0" err="1">
                <a:effectLst/>
              </a:rPr>
              <a:t>token</a:t>
            </a:r>
            <a:r>
              <a:rPr lang="fr-FR" dirty="0">
                <a:effectLst/>
              </a:rPr>
              <a:t> (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sessionStorage</a:t>
            </a:r>
            <a:r>
              <a:rPr lang="fr-FR" dirty="0">
                <a:effectLst/>
              </a:rPr>
              <a:t>) et en mettant à jour l’état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this.user</a:t>
            </a:r>
            <a:r>
              <a:rPr lang="fr-FR" dirty="0">
                <a:effectLst/>
              </a:rPr>
              <a:t>.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On renvoie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fr-FR" dirty="0">
                <a:effectLst/>
              </a:rPr>
              <a:t> pour que le composant redirige.</a:t>
            </a:r>
          </a:p>
          <a:p>
            <a:br>
              <a:rPr lang="fr-FR" dirty="0">
                <a:effectLst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9900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Vérifie si l’email existe déjà (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User.findOne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non, crée un User. Le mot de passe est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hashé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automatiquement par le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’).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Génère un JWT (24h) et renvoie {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user }.</a:t>
            </a:r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prouve l’identité du user auprès du serveur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user qui permet au client de savoir qu’il est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98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“Tout ce qui est sous 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privé: le routeur vérifie le JWT avant d’entrer. Sans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 est redirigé vers /login avec retour automatique après </a:t>
            </a: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connexion.”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JWT est injecté par Axios et vérifié côté back; le guard évite l’accès non authentifié et gère le retour après login.”</a:t>
            </a:r>
          </a:p>
          <a:p>
            <a:r>
              <a:rPr lang="fr-FR"/>
              <a:t>Ici, on a un </a:t>
            </a:r>
            <a:r>
              <a:rPr lang="fr-FR" b="1"/>
              <a:t>garde global beforeEach</a:t>
            </a:r>
            <a:r>
              <a:rPr lang="fr-FR"/>
              <a:t> qui s’exécute avant chaque changement de route</a:t>
            </a:r>
            <a:endParaRPr lang="fr-F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Le </a:t>
            </a:r>
            <a:r>
              <a:rPr lang="fr-FR" dirty="0" err="1"/>
              <a:t>guard</a:t>
            </a:r>
            <a:r>
              <a:rPr lang="fr-FR" dirty="0"/>
              <a:t> </a:t>
            </a:r>
            <a:r>
              <a:rPr lang="fr-FR" dirty="0" err="1"/>
              <a:t>beforeEach</a:t>
            </a:r>
            <a:r>
              <a:rPr lang="fr-FR" dirty="0"/>
              <a:t> vérifie si une des routes matchées a </a:t>
            </a:r>
            <a:r>
              <a:rPr lang="fr-FR" dirty="0" err="1"/>
              <a:t>meta.requiresAuth</a:t>
            </a:r>
            <a:r>
              <a:rPr lang="fr-FR" dirty="0"/>
              <a:t> :</a:t>
            </a:r>
            <a:r>
              <a:rPr lang="fr-FR" dirty="0" err="1"/>
              <a:t>const</a:t>
            </a:r>
            <a:r>
              <a:rPr lang="fr-FR" dirty="0"/>
              <a:t> </a:t>
            </a:r>
            <a:r>
              <a:rPr lang="fr-FR" dirty="0" err="1"/>
              <a:t>requiresAuth</a:t>
            </a:r>
            <a:r>
              <a:rPr lang="fr-FR" dirty="0"/>
              <a:t> = </a:t>
            </a:r>
            <a:r>
              <a:rPr lang="fr-FR" dirty="0" err="1"/>
              <a:t>to.matched.some</a:t>
            </a:r>
            <a:r>
              <a:rPr lang="fr-FR" dirty="0"/>
              <a:t>(record =&gt; </a:t>
            </a:r>
            <a:r>
              <a:rPr lang="fr-FR" dirty="0" err="1"/>
              <a:t>record.meta.requiresAuth</a:t>
            </a:r>
            <a:r>
              <a:rPr lang="fr-FR" dirty="0"/>
              <a:t>)Si </a:t>
            </a:r>
            <a:r>
              <a:rPr lang="fr-FR" dirty="0" err="1"/>
              <a:t>requiresAuth</a:t>
            </a:r>
            <a:r>
              <a:rPr lang="fr-FR" dirty="0"/>
              <a:t> est </a:t>
            </a:r>
            <a:r>
              <a:rPr lang="fr-FR" dirty="0" err="1"/>
              <a:t>true</a:t>
            </a:r>
            <a:r>
              <a:rPr lang="fr-FR" dirty="0"/>
              <a:t>, ton </a:t>
            </a:r>
            <a:r>
              <a:rPr lang="fr-FR" dirty="0" err="1"/>
              <a:t>guard</a:t>
            </a:r>
            <a:r>
              <a:rPr lang="fr-FR" dirty="0"/>
              <a:t> exécute la logique d'</a:t>
            </a:r>
            <a:r>
              <a:rPr lang="fr-FR" dirty="0" err="1"/>
              <a:t>auth</a:t>
            </a:r>
            <a:r>
              <a:rPr lang="fr-FR" dirty="0"/>
              <a:t> (init du store, redirection vers /login, etc.). Donc </a:t>
            </a:r>
            <a:r>
              <a:rPr lang="fr-FR" dirty="0" err="1"/>
              <a:t>meta</a:t>
            </a:r>
            <a:r>
              <a:rPr lang="fr-FR" dirty="0"/>
              <a:t> est juste des données attachées à la route et le </a:t>
            </a:r>
            <a:r>
              <a:rPr lang="fr-FR" dirty="0" err="1"/>
              <a:t>guard</a:t>
            </a:r>
            <a:r>
              <a:rPr lang="fr-FR" dirty="0"/>
              <a:t> lit ces données.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.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elle initialise le store d’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dirty="0"/>
              <a:t>On regarde si la route demandée nécessite une authentification avec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meta.requiresAuth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redirige vers 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login?redirect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=… si l’utilisateur n’est pas connecté, et bloque l’accès si les rôles requis (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meta.roles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ne sont pas présents.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259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>
                <a:effectLst/>
              </a:rPr>
              <a:t>Layout</a:t>
            </a:r>
            <a:r>
              <a:rPr lang="fr-FR" b="1" dirty="0">
                <a:effectLst/>
              </a:rPr>
              <a:t> / Sidebar</a:t>
            </a:r>
          </a:p>
          <a:p>
            <a:r>
              <a:rPr lang="fr-FR" dirty="0">
                <a:effectLst/>
              </a:rPr>
              <a:t>Création d’un </a:t>
            </a:r>
            <a:r>
              <a:rPr lang="fr-FR" dirty="0" err="1">
                <a:effectLst/>
              </a:rPr>
              <a:t>layout</a:t>
            </a:r>
            <a:r>
              <a:rPr lang="fr-FR" dirty="0">
                <a:effectLst/>
              </a:rPr>
              <a:t> pour le </a:t>
            </a:r>
            <a:r>
              <a:rPr lang="fr-FR" dirty="0" err="1">
                <a:effectLst/>
              </a:rPr>
              <a:t>dashboard</a:t>
            </a:r>
            <a:r>
              <a:rPr lang="fr-FR" dirty="0">
                <a:effectLst/>
              </a:rPr>
              <a:t> avec la sidebar d’intégrer</a:t>
            </a:r>
            <a:br>
              <a:rPr lang="fr-FR" dirty="0">
                <a:effectLst/>
              </a:rPr>
            </a:br>
            <a:r>
              <a:rPr lang="fr-FR" b="1" dirty="0">
                <a:effectLst/>
              </a:rPr>
              <a:t>API </a:t>
            </a:r>
            <a:r>
              <a:rPr lang="fr-FR" b="1" dirty="0" err="1">
                <a:effectLst/>
              </a:rPr>
              <a:t>Metric</a:t>
            </a:r>
            <a:endParaRPr lang="fr-FR" b="1" dirty="0">
              <a:effectLst/>
            </a:endParaRPr>
          </a:p>
          <a:p>
            <a:r>
              <a:rPr lang="fr-FR" dirty="0">
                <a:effectLst/>
              </a:rPr>
              <a:t>Statistique simple pour savoir si l’api fonctionne rapidement</a:t>
            </a:r>
          </a:p>
          <a:p>
            <a:r>
              <a:rPr lang="fr-FR" b="1" dirty="0">
                <a:effectLst/>
              </a:rPr>
              <a:t>Widgets modulaires</a:t>
            </a:r>
          </a:p>
          <a:p>
            <a:r>
              <a:rPr lang="fr-FR" dirty="0">
                <a:effectLst/>
              </a:rPr>
              <a:t>Chaque widget possède la </a:t>
            </a:r>
            <a:r>
              <a:rPr lang="fr-FR" dirty="0" err="1">
                <a:effectLst/>
              </a:rPr>
              <a:t>fonctionnabilité</a:t>
            </a:r>
            <a:r>
              <a:rPr lang="fr-FR" dirty="0">
                <a:effectLst/>
              </a:rPr>
              <a:t> de glisser </a:t>
            </a:r>
            <a:r>
              <a:rPr lang="fr-FR" dirty="0" err="1">
                <a:effectLst/>
              </a:rPr>
              <a:t>deposé</a:t>
            </a:r>
            <a:r>
              <a:rPr lang="fr-FR" dirty="0">
                <a:effectLst/>
              </a:rPr>
              <a:t>, L’utilisateur compose son tableau de bord comme il veut, sans complexité technique.</a:t>
            </a:r>
          </a:p>
          <a:p>
            <a:r>
              <a:rPr lang="fr-FR" b="1" dirty="0" err="1">
                <a:effectLst/>
              </a:rPr>
              <a:t>Color</a:t>
            </a:r>
            <a:r>
              <a:rPr lang="fr-FR" b="1" dirty="0">
                <a:effectLst/>
              </a:rPr>
              <a:t> </a:t>
            </a:r>
            <a:r>
              <a:rPr lang="fr-FR" b="1" dirty="0" err="1">
                <a:effectLst/>
              </a:rPr>
              <a:t>picker</a:t>
            </a:r>
            <a:endParaRPr lang="fr-FR" b="1" dirty="0">
              <a:effectLst/>
            </a:endParaRPr>
          </a:p>
          <a:p>
            <a:r>
              <a:rPr lang="fr-FR" dirty="0">
                <a:effectLst/>
              </a:rPr>
              <a:t>Un sélecteur de couleurs permet de personnaliser instantanément l’accent et l’ambiance du </a:t>
            </a:r>
            <a:r>
              <a:rPr lang="fr-FR" dirty="0" err="1">
                <a:effectLst/>
              </a:rPr>
              <a:t>dashboard</a:t>
            </a:r>
            <a:r>
              <a:rPr lang="fr-FR" dirty="0">
                <a:effectLst/>
              </a:rPr>
              <a:t>. L’idée: rendre l’outil “à soi” en deux clics, sans toucher au code.</a:t>
            </a:r>
          </a:p>
          <a:p>
            <a:r>
              <a:rPr lang="fr-FR" b="1" dirty="0" err="1">
                <a:effectLst/>
              </a:rPr>
              <a:t>Dark</a:t>
            </a:r>
            <a:r>
              <a:rPr lang="fr-FR" b="1" dirty="0">
                <a:effectLst/>
              </a:rPr>
              <a:t> and light mode</a:t>
            </a:r>
          </a:p>
          <a:p>
            <a:r>
              <a:rPr lang="fr-FR" dirty="0">
                <a:effectLst/>
              </a:rPr>
              <a:t>Le mode sombre et le mode clair s’activent en un geste, en respectant les préférences système. C’est plus confortable pour les yeux et plus inclusif pour tous les contextes de travail.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>
                <a:effectLst/>
              </a:rPr>
              <a:t>SERVER/MIDDLEWARES</a:t>
            </a:r>
          </a:p>
          <a:p>
            <a:r>
              <a:rPr lang="fr-FR" dirty="0">
                <a:effectLst/>
              </a:rPr>
              <a:t>Démarre l’API, connecte MongoDB, active JSON + CORS, monte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dirty="0">
                <a:effectLst/>
              </a:rPr>
              <a:t>,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gmail</a:t>
            </a:r>
            <a:r>
              <a:rPr lang="fr-FR" dirty="0">
                <a:effectLst/>
              </a:rPr>
              <a:t>,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fr-FR" dirty="0">
                <a:effectLst/>
              </a:rPr>
              <a:t>.</a:t>
            </a:r>
          </a:p>
          <a:p>
            <a:r>
              <a:rPr lang="fr-FR" b="1" dirty="0" err="1">
                <a:effectLst/>
              </a:rPr>
              <a:t>models</a:t>
            </a:r>
            <a:r>
              <a:rPr lang="fr-FR" b="1" dirty="0">
                <a:effectLst/>
              </a:rPr>
              <a:t>/User.js, </a:t>
            </a:r>
            <a:r>
              <a:rPr lang="fr-FR" b="1" dirty="0" err="1">
                <a:effectLst/>
              </a:rPr>
              <a:t>models</a:t>
            </a:r>
            <a:r>
              <a:rPr lang="fr-FR" b="1" dirty="0">
                <a:effectLst/>
              </a:rPr>
              <a:t>/Event.js</a:t>
            </a:r>
          </a:p>
          <a:p>
            <a:r>
              <a:rPr lang="fr-FR" dirty="0">
                <a:effectLst/>
              </a:rPr>
              <a:t>User: email unique + hash </a:t>
            </a:r>
            <a:r>
              <a:rPr lang="fr-FR" dirty="0" err="1">
                <a:effectLst/>
              </a:rPr>
              <a:t>password</a:t>
            </a:r>
            <a:r>
              <a:rPr lang="fr-FR" dirty="0">
                <a:effectLst/>
              </a:rPr>
              <a:t> + rôles; Event: titre, contenu, dates validées.</a:t>
            </a:r>
          </a:p>
          <a:p>
            <a:r>
              <a:rPr lang="fr-FR" b="1" dirty="0">
                <a:effectLst/>
              </a:rPr>
              <a:t>config: </a:t>
            </a:r>
            <a:r>
              <a:rPr lang="fr-FR" b="1" dirty="0" err="1">
                <a:effectLst/>
              </a:rPr>
              <a:t>db</a:t>
            </a:r>
            <a:r>
              <a:rPr lang="fr-FR" b="1" dirty="0">
                <a:effectLst/>
              </a:rPr>
              <a:t>, </a:t>
            </a:r>
            <a:r>
              <a:rPr lang="fr-FR" b="1" dirty="0" err="1">
                <a:effectLst/>
              </a:rPr>
              <a:t>environment</a:t>
            </a:r>
            <a:r>
              <a:rPr lang="fr-FR" b="1" dirty="0">
                <a:effectLst/>
              </a:rPr>
              <a:t>, oauth2</a:t>
            </a:r>
          </a:p>
          <a:p>
            <a:r>
              <a:rPr lang="fr-FR" dirty="0" err="1">
                <a:effectLst/>
              </a:rPr>
              <a:t>db</a:t>
            </a:r>
            <a:r>
              <a:rPr lang="fr-FR" dirty="0">
                <a:effectLst/>
              </a:rPr>
              <a:t>: connexion 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MONGODB_URI</a:t>
            </a:r>
            <a:r>
              <a:rPr lang="fr-FR" dirty="0">
                <a:effectLst/>
              </a:rPr>
              <a:t>; </a:t>
            </a:r>
            <a:r>
              <a:rPr lang="fr-FR" dirty="0" err="1">
                <a:effectLst/>
              </a:rPr>
              <a:t>environment</a:t>
            </a:r>
            <a:r>
              <a:rPr lang="fr-FR" dirty="0">
                <a:effectLst/>
              </a:rPr>
              <a:t>: URLs dev/prod; oauth2: client Gmail + scopes + </a:t>
            </a:r>
            <a:r>
              <a:rPr lang="fr-FR" dirty="0" err="1">
                <a:effectLst/>
              </a:rPr>
              <a:t>refresh</a:t>
            </a:r>
            <a:r>
              <a:rPr lang="fr-FR" dirty="0">
                <a:effectLst/>
              </a:rPr>
              <a:t> optionnel.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b="1" dirty="0" err="1"/>
              <a:t>Middleware</a:t>
            </a:r>
            <a:r>
              <a:rPr lang="fr-FR" dirty="0" err="1"/>
              <a:t>«Maintenant</a:t>
            </a:r>
            <a:r>
              <a:rPr lang="fr-FR" dirty="0"/>
              <a:t>, je vais vous présenter la configuration de notre serveur Express : comment on gère les middlewares et comment on organise nos routes </a:t>
            </a:r>
          </a:p>
          <a:p>
            <a:endParaRPr lang="fr-FR" dirty="0"/>
          </a:p>
          <a:p>
            <a:r>
              <a:rPr lang="fr-FR" dirty="0"/>
              <a:t>Ici, on configure d’abord les middlewares. </a:t>
            </a:r>
            <a:r>
              <a:rPr lang="fr-FR" dirty="0" err="1"/>
              <a:t>express.json</a:t>
            </a:r>
            <a:r>
              <a:rPr lang="fr-FR" dirty="0"/>
              <a:t>() permet de lire le JSON envoyé par le client, et cors autorise seulement nos deux frontends à communiquer avec le serveur, tout en gérant les cookies. </a:t>
            </a:r>
          </a:p>
          <a:p>
            <a:r>
              <a:rPr lang="fr-FR" b="1" dirty="0" err="1"/>
              <a:t>app.use</a:t>
            </a:r>
            <a:r>
              <a:rPr lang="fr-FR" b="1" dirty="0"/>
              <a:t>(</a:t>
            </a:r>
            <a:r>
              <a:rPr lang="fr-FR" b="1" dirty="0" err="1"/>
              <a:t>express.json</a:t>
            </a:r>
            <a:r>
              <a:rPr lang="fr-FR" b="1" dirty="0"/>
              <a:t>());</a:t>
            </a:r>
            <a:endParaRPr lang="fr-FR" dirty="0"/>
          </a:p>
          <a:p>
            <a:pPr lvl="1"/>
            <a:r>
              <a:rPr lang="fr-FR" dirty="0"/>
              <a:t>Active le </a:t>
            </a:r>
            <a:r>
              <a:rPr lang="fr-FR" b="1" dirty="0" err="1"/>
              <a:t>parsing</a:t>
            </a:r>
            <a:r>
              <a:rPr lang="fr-FR" b="1" dirty="0"/>
              <a:t> automatique du JSON</a:t>
            </a:r>
            <a:r>
              <a:rPr lang="fr-FR" dirty="0"/>
              <a:t> dans les requêtes entrantes.</a:t>
            </a:r>
          </a:p>
          <a:p>
            <a:pPr lvl="1"/>
            <a:r>
              <a:rPr lang="fr-FR" dirty="0"/>
              <a:t>Permet à Express de comprendre et d’exploiter le body envoyé en JSON (ex: { "email": "test@mail.com" }).</a:t>
            </a:r>
          </a:p>
          <a:p>
            <a:r>
              <a:rPr lang="fr-FR" b="1" dirty="0" err="1"/>
              <a:t>app.use</a:t>
            </a:r>
            <a:r>
              <a:rPr lang="fr-FR" b="1" dirty="0"/>
              <a:t>(cors(...));</a:t>
            </a:r>
            <a:endParaRPr lang="fr-FR" dirty="0"/>
          </a:p>
          <a:p>
            <a:pPr lvl="1"/>
            <a:r>
              <a:rPr lang="fr-FR" dirty="0"/>
              <a:t>Active le </a:t>
            </a:r>
            <a:r>
              <a:rPr lang="fr-FR" b="1" dirty="0"/>
              <a:t>CORS (Cross-Origin Resource Sharing)</a:t>
            </a:r>
            <a:r>
              <a:rPr lang="fr-FR" dirty="0"/>
              <a:t>, indispensable quand le </a:t>
            </a:r>
            <a:r>
              <a:rPr lang="fr-FR" b="1" dirty="0" err="1"/>
              <a:t>front-end</a:t>
            </a:r>
            <a:r>
              <a:rPr lang="fr-FR" b="1" dirty="0"/>
              <a:t> et le </a:t>
            </a:r>
            <a:r>
              <a:rPr lang="fr-FR" b="1" dirty="0" err="1"/>
              <a:t>back-end</a:t>
            </a:r>
            <a:r>
              <a:rPr lang="fr-FR" b="1" dirty="0"/>
              <a:t> tournent sur des domaines/ports différents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Ici, seules deux origines sont autorisées :</a:t>
            </a:r>
          </a:p>
          <a:p>
            <a:pPr lvl="2"/>
            <a:r>
              <a:rPr lang="fr-FR" dirty="0"/>
              <a:t>http://localhost:8080 → souvent Vue CLI.</a:t>
            </a:r>
          </a:p>
          <a:p>
            <a:pPr lvl="2"/>
            <a:r>
              <a:rPr lang="fr-FR" dirty="0"/>
              <a:t>http://localhost:5173 → souvent Vite.</a:t>
            </a:r>
          </a:p>
          <a:p>
            <a:pPr lvl="1"/>
            <a:r>
              <a:rPr lang="fr-FR" dirty="0" err="1"/>
              <a:t>credentials</a:t>
            </a:r>
            <a:r>
              <a:rPr lang="fr-FR" dirty="0"/>
              <a:t>: </a:t>
            </a:r>
            <a:r>
              <a:rPr lang="fr-FR" dirty="0" err="1"/>
              <a:t>true</a:t>
            </a:r>
            <a:r>
              <a:rPr lang="fr-FR" dirty="0"/>
              <a:t> : permet l’envoi de </a:t>
            </a:r>
            <a:r>
              <a:rPr lang="fr-FR" b="1" dirty="0"/>
              <a:t>cookies ou </a:t>
            </a:r>
            <a:r>
              <a:rPr lang="fr-FR" b="1" dirty="0" err="1"/>
              <a:t>tokens</a:t>
            </a:r>
            <a:r>
              <a:rPr lang="fr-FR" dirty="0"/>
              <a:t> (sessions, authentification).</a:t>
            </a:r>
          </a:p>
          <a:p>
            <a:r>
              <a:rPr lang="fr-FR" b="1" dirty="0"/>
              <a:t>Routes</a:t>
            </a:r>
          </a:p>
          <a:p>
            <a:r>
              <a:rPr lang="fr-FR" b="1" dirty="0" err="1"/>
              <a:t>app.use</a:t>
            </a:r>
            <a:r>
              <a:rPr lang="fr-FR" b="1" dirty="0"/>
              <a:t>('/api/</a:t>
            </a:r>
            <a:r>
              <a:rPr lang="fr-FR" b="1" dirty="0" err="1"/>
              <a:t>auth</a:t>
            </a:r>
            <a:r>
              <a:rPr lang="fr-FR" b="1" dirty="0"/>
              <a:t>', </a:t>
            </a:r>
            <a:r>
              <a:rPr lang="fr-FR" b="1" dirty="0" err="1"/>
              <a:t>authRoutes</a:t>
            </a:r>
            <a:r>
              <a:rPr lang="fr-FR" b="1" dirty="0"/>
              <a:t>);</a:t>
            </a:r>
            <a:endParaRPr lang="fr-FR" dirty="0"/>
          </a:p>
          <a:p>
            <a:pPr lvl="1"/>
            <a:r>
              <a:rPr lang="fr-FR" dirty="0"/>
              <a:t>Préfixe toutes les routes d’authentification par /api/</a:t>
            </a:r>
            <a:r>
              <a:rPr lang="fr-FR" dirty="0" err="1"/>
              <a:t>auth</a:t>
            </a:r>
            <a:r>
              <a:rPr lang="fr-FR" dirty="0"/>
              <a:t>.</a:t>
            </a:r>
          </a:p>
          <a:p>
            <a:pPr lvl="2"/>
            <a:r>
              <a:rPr lang="fr-FR" dirty="0"/>
              <a:t>/api/</a:t>
            </a:r>
            <a:r>
              <a:rPr lang="fr-FR" dirty="0" err="1"/>
              <a:t>auth</a:t>
            </a:r>
            <a:r>
              <a:rPr lang="fr-FR" dirty="0"/>
              <a:t>/</a:t>
            </a:r>
            <a:r>
              <a:rPr lang="fr-FR" dirty="0" err="1"/>
              <a:t>register</a:t>
            </a:r>
            <a:endParaRPr lang="fr-FR" dirty="0"/>
          </a:p>
          <a:p>
            <a:r>
              <a:rPr lang="fr-FR" b="1" dirty="0" err="1"/>
              <a:t>app.use</a:t>
            </a:r>
            <a:r>
              <a:rPr lang="fr-FR" b="1" dirty="0"/>
              <a:t>('/api/</a:t>
            </a:r>
            <a:r>
              <a:rPr lang="fr-FR" b="1" dirty="0" err="1"/>
              <a:t>gmail</a:t>
            </a:r>
            <a:r>
              <a:rPr lang="fr-FR" b="1" dirty="0"/>
              <a:t>', </a:t>
            </a:r>
            <a:r>
              <a:rPr lang="fr-FR" b="1" dirty="0" err="1"/>
              <a:t>gmailRoutes</a:t>
            </a:r>
            <a:r>
              <a:rPr lang="fr-FR" b="1" dirty="0"/>
              <a:t>);</a:t>
            </a:r>
            <a:endParaRPr lang="fr-FR" dirty="0"/>
          </a:p>
          <a:p>
            <a:pPr lvl="1"/>
            <a:r>
              <a:rPr lang="fr-FR" dirty="0"/>
              <a:t>Gère les routes liées à l’</a:t>
            </a:r>
            <a:r>
              <a:rPr lang="fr-FR" b="1" dirty="0"/>
              <a:t>API Gmail</a:t>
            </a:r>
            <a:r>
              <a:rPr lang="fr-FR" dirty="0"/>
              <a:t> (lecture, envoi d’emails, connexion via </a:t>
            </a:r>
            <a:r>
              <a:rPr lang="fr-FR" dirty="0" err="1"/>
              <a:t>OAuth</a:t>
            </a:r>
            <a:r>
              <a:rPr lang="fr-FR" dirty="0"/>
              <a:t>, etc.).</a:t>
            </a:r>
          </a:p>
          <a:p>
            <a:pPr lvl="2"/>
            <a:r>
              <a:rPr lang="fr-FR" dirty="0"/>
              <a:t>/api/</a:t>
            </a:r>
            <a:r>
              <a:rPr lang="fr-FR" dirty="0" err="1"/>
              <a:t>gmail</a:t>
            </a:r>
            <a:r>
              <a:rPr lang="fr-FR" dirty="0"/>
              <a:t>/</a:t>
            </a:r>
            <a:r>
              <a:rPr lang="fr-FR" dirty="0" err="1"/>
              <a:t>send</a:t>
            </a:r>
            <a:endParaRPr lang="fr-FR" dirty="0"/>
          </a:p>
          <a:p>
            <a:pPr lvl="2"/>
            <a:r>
              <a:rPr lang="fr-FR" dirty="0"/>
              <a:t>/api/</a:t>
            </a:r>
            <a:r>
              <a:rPr lang="fr-FR" dirty="0" err="1"/>
              <a:t>gmail</a:t>
            </a:r>
            <a:r>
              <a:rPr lang="fr-FR" dirty="0"/>
              <a:t>/</a:t>
            </a:r>
            <a:r>
              <a:rPr lang="fr-FR" dirty="0" err="1"/>
              <a:t>inbox</a:t>
            </a:r>
            <a:endParaRPr lang="fr-FR" dirty="0"/>
          </a:p>
          <a:p>
            <a:r>
              <a:rPr lang="fr-FR" b="1" dirty="0" err="1"/>
              <a:t>app.use</a:t>
            </a:r>
            <a:r>
              <a:rPr lang="fr-FR" b="1" dirty="0"/>
              <a:t>('/api/</a:t>
            </a:r>
            <a:r>
              <a:rPr lang="fr-FR" b="1" dirty="0" err="1"/>
              <a:t>events</a:t>
            </a:r>
            <a:r>
              <a:rPr lang="fr-FR" b="1" dirty="0"/>
              <a:t>', </a:t>
            </a:r>
            <a:r>
              <a:rPr lang="fr-FR" b="1" dirty="0" err="1"/>
              <a:t>eventRoutes</a:t>
            </a:r>
            <a:r>
              <a:rPr lang="fr-FR" b="1" dirty="0"/>
              <a:t>);</a:t>
            </a:r>
            <a:endParaRPr lang="fr-FR" dirty="0"/>
          </a:p>
          <a:p>
            <a:pPr lvl="1"/>
            <a:r>
              <a:rPr lang="fr-FR" dirty="0"/>
              <a:t>Concerne les routes liées aux </a:t>
            </a:r>
            <a:r>
              <a:rPr lang="fr-FR" b="1" dirty="0"/>
              <a:t>événements</a:t>
            </a:r>
            <a:r>
              <a:rPr lang="fr-FR" dirty="0"/>
              <a:t> (agenda, calendrier, gestion d’événements).</a:t>
            </a:r>
          </a:p>
          <a:p>
            <a:pPr lvl="2"/>
            <a:r>
              <a:rPr lang="fr-FR" dirty="0"/>
              <a:t>/api/</a:t>
            </a:r>
            <a:r>
              <a:rPr lang="fr-FR" dirty="0" err="1"/>
              <a:t>events</a:t>
            </a:r>
            <a:r>
              <a:rPr lang="fr-FR" dirty="0"/>
              <a:t>/</a:t>
            </a:r>
            <a:r>
              <a:rPr lang="fr-FR" dirty="0" err="1"/>
              <a:t>create</a:t>
            </a:r>
            <a:endParaRPr lang="fr-FR" dirty="0"/>
          </a:p>
          <a:p>
            <a:pPr lvl="2"/>
            <a:r>
              <a:rPr lang="fr-FR" dirty="0"/>
              <a:t>/api/</a:t>
            </a:r>
            <a:r>
              <a:rPr lang="fr-FR" dirty="0" err="1"/>
              <a:t>events</a:t>
            </a:r>
            <a:r>
              <a:rPr lang="fr-FR" dirty="0"/>
              <a:t>/</a:t>
            </a:r>
            <a:r>
              <a:rPr lang="fr-FR" dirty="0" err="1"/>
              <a:t>list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70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But: adapter URLs et comportements selon le contexte d’exécution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isDevelopment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est un booléen calculé dans environment.js: il vaut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 NODE_ENV n’est pas égal à 'production', sinon false.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compose .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yml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construit les images front/back, mappe les ports (8080:80, 3000:3000), injecte les variables d’environnement (NODE_ENV, FRONTEND_URL, .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back),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config =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deux propriété (dev et prod)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Qu’on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selectionne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derniere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 docker-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compose.yml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définit la variable d’environnement NODE_ENV=production. Cela rend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isDevelopment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faux en exécution.</a:t>
            </a:r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isDevelopment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n’est pas une variable d’environnement, et ne “devient” pas production. C’est juste un drapeau dérivé de NODE_ENV.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Oui, docker-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compose.yml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sert aussi à construire les images (section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et à passer les variables d’environnement aux conteneurs.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853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Configuration d’option </a:t>
            </a:r>
            <a:r>
              <a:rPr lang="fr-FR" dirty="0" err="1"/>
              <a:t>node</a:t>
            </a:r>
            <a:r>
              <a:rPr lang="fr-FR" dirty="0"/>
              <a:t> cache classique avec </a:t>
            </a:r>
            <a:r>
              <a:rPr lang="fr-FR" dirty="0" err="1"/>
              <a:t>get</a:t>
            </a:r>
            <a:r>
              <a:rPr lang="fr-FR" dirty="0"/>
              <a:t>/set/</a:t>
            </a:r>
            <a:r>
              <a:rPr lang="fr-FR" dirty="0" err="1"/>
              <a:t>del</a:t>
            </a:r>
            <a:endParaRPr lang="fr-FR" dirty="0"/>
          </a:p>
          <a:p>
            <a:r>
              <a:rPr lang="fr-FR" dirty="0" err="1"/>
              <a:t>Checkperiod</a:t>
            </a:r>
            <a:r>
              <a:rPr lang="fr-FR" dirty="0"/>
              <a:t> car la suppression ne se fait pas toujours a l’</a:t>
            </a:r>
            <a:r>
              <a:rPr lang="fr-FR" dirty="0" err="1"/>
              <a:t>éxpiration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Par défaut :</a:t>
            </a:r>
            <a:r>
              <a:rPr lang="fr-FR" dirty="0"/>
              <a:t> </a:t>
            </a:r>
            <a:r>
              <a:rPr lang="fr-FR" dirty="0" err="1"/>
              <a:t>useClones</a:t>
            </a:r>
            <a:r>
              <a:rPr lang="fr-FR" dirty="0"/>
              <a:t> = </a:t>
            </a:r>
            <a:r>
              <a:rPr lang="fr-FR" dirty="0" err="1"/>
              <a:t>true</a:t>
            </a:r>
            <a:endParaRPr lang="fr-FR" dirty="0"/>
          </a:p>
          <a:p>
            <a:r>
              <a:rPr lang="fr-FR" dirty="0"/>
              <a:t>Cela signifie que </a:t>
            </a:r>
            <a:r>
              <a:rPr lang="fr-FR" b="1" dirty="0"/>
              <a:t>les objets mis en cache sont clonés</a:t>
            </a:r>
            <a:r>
              <a:rPr lang="fr-FR" dirty="0"/>
              <a:t> (copie en profondeur, </a:t>
            </a:r>
            <a:r>
              <a:rPr lang="fr-FR" dirty="0" err="1"/>
              <a:t>deep</a:t>
            </a:r>
            <a:r>
              <a:rPr lang="fr-FR" dirty="0"/>
              <a:t> clone) avant d’être stockés </a:t>
            </a:r>
            <a:r>
              <a:rPr lang="fr-FR" b="1" dirty="0"/>
              <a:t>et</a:t>
            </a:r>
            <a:r>
              <a:rPr lang="fr-FR" dirty="0"/>
              <a:t> lors de leur récupération.</a:t>
            </a:r>
          </a:p>
          <a:p>
            <a:r>
              <a:rPr lang="fr-FR" b="1" dirty="0"/>
              <a:t>Mise en cache :</a:t>
            </a:r>
            <a:endParaRPr lang="fr-FR" dirty="0"/>
          </a:p>
          <a:p>
            <a:r>
              <a:rPr lang="fr-FR" dirty="0"/>
              <a:t>Le code commence par créer une </a:t>
            </a:r>
            <a:r>
              <a:rPr lang="fr-FR" b="1" dirty="0"/>
              <a:t>clé de cache</a:t>
            </a:r>
            <a:r>
              <a:rPr lang="fr-FR" dirty="0"/>
              <a:t> unique devise, </a:t>
            </a:r>
            <a:r>
              <a:rPr lang="fr-FR" dirty="0" err="1"/>
              <a:t>exchange_USD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vérifie ensuite si les données sont déjà disponibles dans le cache  (</a:t>
            </a:r>
            <a:r>
              <a:rPr lang="fr-FR" dirty="0" err="1"/>
              <a:t>exchangeCache.get</a:t>
            </a:r>
            <a:r>
              <a:rPr lang="fr-FR" dirty="0"/>
              <a:t>(</a:t>
            </a:r>
            <a:r>
              <a:rPr lang="fr-FR" dirty="0" err="1"/>
              <a:t>cacheKey</a:t>
            </a:r>
            <a:r>
              <a:rPr lang="fr-FR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/>
              <a:t>Si des données sont trouvées (if (</a:t>
            </a:r>
            <a:r>
              <a:rPr lang="fr-FR" dirty="0" err="1"/>
              <a:t>cached</a:t>
            </a:r>
            <a:r>
              <a:rPr lang="fr-FR" dirty="0"/>
              <a:t>) ...), le serveur renvoie immédiatement ces données avec source: 'cache'. Cela permet de ne pas avoir à faire un appel externe et rend la réponse beaucoup plus rapide.</a:t>
            </a:r>
          </a:p>
          <a:p>
            <a:endParaRPr lang="fr-FR" dirty="0"/>
          </a:p>
          <a:p>
            <a:r>
              <a:rPr lang="fr-FR" b="1" dirty="0"/>
              <a:t>Appel externe :</a:t>
            </a:r>
            <a:endParaRPr lang="fr-FR" dirty="0"/>
          </a:p>
          <a:p>
            <a:r>
              <a:rPr lang="fr-FR" dirty="0"/>
              <a:t>Si les données ne sont pas dans le cache, le code effectue un appel externe (</a:t>
            </a:r>
            <a:r>
              <a:rPr lang="fr-FR" dirty="0" err="1"/>
              <a:t>await</a:t>
            </a:r>
            <a:r>
              <a:rPr lang="fr-FR" dirty="0"/>
              <a:t> </a:t>
            </a:r>
            <a:r>
              <a:rPr lang="fr-FR" dirty="0" err="1"/>
              <a:t>axios.get</a:t>
            </a:r>
            <a:r>
              <a:rPr lang="fr-FR" dirty="0"/>
              <a:t>(...)) à une API de taux de change (représentée par EXTERNAL_BASE).</a:t>
            </a:r>
          </a:p>
          <a:p>
            <a:r>
              <a:rPr lang="fr-FR" dirty="0"/>
              <a:t>Il récupère les taux (</a:t>
            </a:r>
            <a:r>
              <a:rPr lang="fr-FR" dirty="0" err="1"/>
              <a:t>response.data?.rates</a:t>
            </a:r>
            <a:r>
              <a:rPr lang="fr-FR" dirty="0"/>
              <a:t>).</a:t>
            </a:r>
          </a:p>
          <a:p>
            <a:r>
              <a:rPr lang="fr-FR" dirty="0"/>
              <a:t>Ensuite, il </a:t>
            </a:r>
            <a:r>
              <a:rPr lang="fr-FR" b="1" dirty="0"/>
              <a:t>met en cache</a:t>
            </a:r>
            <a:r>
              <a:rPr lang="fr-FR" dirty="0"/>
              <a:t> les données récupérées (</a:t>
            </a:r>
            <a:r>
              <a:rPr lang="fr-FR" dirty="0" err="1"/>
              <a:t>exchangeCache.set</a:t>
            </a:r>
            <a:r>
              <a:rPr lang="fr-FR" dirty="0"/>
              <a:t>(</a:t>
            </a:r>
            <a:r>
              <a:rPr lang="fr-FR" dirty="0" err="1"/>
              <a:t>cacheKey</a:t>
            </a:r>
            <a:r>
              <a:rPr lang="fr-FR" dirty="0"/>
              <a:t>, rates)) pour que la prochaine requête pour la même devise soit servie plus rapidement.</a:t>
            </a:r>
          </a:p>
          <a:p>
            <a:r>
              <a:rPr lang="fr-FR" dirty="0"/>
              <a:t>Enfin, le serveur renvoie les données avec source: '</a:t>
            </a:r>
            <a:r>
              <a:rPr lang="fr-FR" dirty="0" err="1"/>
              <a:t>external</a:t>
            </a:r>
            <a:r>
              <a:rPr lang="fr-FR" dirty="0"/>
              <a:t>', indiquant qu'elles ont été obtenues d'une source externe.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7308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Gestion de multiples sources de données</a:t>
            </a:r>
            <a:r>
              <a:rPr lang="fr-FR" dirty="0"/>
              <a:t> : Comment intégrer et synchroniser efficacement plusieurs APIs externes (météo, bourse, Gmail, etc.) dans une seule application.</a:t>
            </a:r>
          </a:p>
          <a:p>
            <a:r>
              <a:rPr lang="fr-FR" b="1" dirty="0"/>
              <a:t>Sécurité des données utilisateur</a:t>
            </a:r>
            <a:r>
              <a:rPr lang="fr-FR" dirty="0"/>
              <a:t> : Assurer la protection des informations personnelles et la gestion sécurisée des sessions utilisateur.</a:t>
            </a:r>
          </a:p>
          <a:p>
            <a:r>
              <a:rPr lang="fr-FR" b="1" dirty="0"/>
              <a:t>Performance et scalabilité</a:t>
            </a:r>
            <a:r>
              <a:rPr lang="fr-FR" dirty="0"/>
              <a:t> : Optimiser l'application pour gérer un grand nombre d'utilisateurs simultanés et des volumes de données importants.</a:t>
            </a:r>
          </a:p>
          <a:p>
            <a:r>
              <a:rPr lang="fr-FR" b="1" dirty="0"/>
              <a:t>Expérience utilisateur</a:t>
            </a:r>
            <a:r>
              <a:rPr lang="fr-FR" dirty="0"/>
              <a:t> : Garantir une interface fluide, intuitive et adaptée aux besoins des utilisateurs.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b="1" dirty="0" err="1"/>
              <a:t>Dockerfile</a:t>
            </a:r>
            <a:r>
              <a:rPr lang="fr-FR" dirty="0" err="1"/>
              <a:t>Décrit</a:t>
            </a:r>
            <a:r>
              <a:rPr lang="fr-FR" dirty="0"/>
              <a:t> </a:t>
            </a:r>
            <a:r>
              <a:rPr lang="fr-FR" b="1" dirty="0"/>
              <a:t>comment construire</a:t>
            </a:r>
            <a:r>
              <a:rPr lang="fr-FR" dirty="0"/>
              <a:t> une image (la recette) (comment installer les </a:t>
            </a:r>
            <a:r>
              <a:rPr lang="fr-FR" err="1"/>
              <a:t>dependace</a:t>
            </a:r>
            <a:r>
              <a:rPr lang="fr-FR"/>
              <a:t> , copier les fichier...</a:t>
            </a:r>
            <a:endParaRPr lang="fr-FR" dirty="0"/>
          </a:p>
          <a:p>
            <a:r>
              <a:rPr lang="fr-FR" dirty="0"/>
              <a:t>.</a:t>
            </a:r>
            <a:r>
              <a:rPr lang="fr-FR" b="1" dirty="0"/>
              <a:t>docker-</a:t>
            </a:r>
            <a:r>
              <a:rPr lang="fr-FR" b="1" dirty="0" err="1"/>
              <a:t>compose.yml</a:t>
            </a:r>
            <a:r>
              <a:rPr lang="fr-FR" b="1" dirty="0"/>
              <a:t> </a:t>
            </a:r>
            <a:r>
              <a:rPr lang="fr-FR" dirty="0"/>
              <a:t>Décrit </a:t>
            </a:r>
            <a:r>
              <a:rPr lang="fr-FR" b="1" dirty="0"/>
              <a:t>comment exécuter</a:t>
            </a:r>
            <a:r>
              <a:rPr lang="fr-FR" dirty="0"/>
              <a:t> un ou plusieurs conteneurs, en précisant images, réseaux, volumes, variables d’environnement.</a:t>
            </a:r>
          </a:p>
        </p:txBody>
      </p:sp>
    </p:spTree>
    <p:extLst>
      <p:ext uri="{BB962C8B-B14F-4D97-AF65-F5344CB8AC3E}">
        <p14:creationId xmlns:p14="http://schemas.microsoft.com/office/powerpoint/2010/main" val="1457783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Nginx est un server web qui permet de </a:t>
            </a:r>
            <a:r>
              <a:rPr lang="fr-FR" b="1" dirty="0"/>
              <a:t>gérer efficacement les requêtes des utilisateurs et optimiser les performances du serveur</a:t>
            </a:r>
            <a:r>
              <a:rPr lang="fr-FR" dirty="0"/>
              <a:t>. Nginx </a:t>
            </a:r>
            <a:r>
              <a:rPr lang="fr-FR" b="1" dirty="0"/>
              <a:t>intercepte et choisit</a:t>
            </a:r>
            <a:r>
              <a:rPr lang="fr-FR" dirty="0"/>
              <a:t> où envoyer la requête selon la configuration.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/>
              <a:t>Nginx agit comme un chef d'orchestre intelligent : quand le client demande /, il sert l'application principale, quand c'est /assets/ il optimise le cache des fichiers statiques, et quand c'est /api/ il redirige </a:t>
            </a:r>
            <a:r>
              <a:rPr lang="fr-FR" dirty="0" err="1"/>
              <a:t>transparentement</a:t>
            </a:r>
            <a:r>
              <a:rPr lang="fr-FR" dirty="0"/>
              <a:t> vers le backend sur le port 3000.</a:t>
            </a:r>
          </a:p>
          <a:p>
            <a:r>
              <a:rPr lang="fr-FR" dirty="0"/>
              <a:t>/ (racines) , il recherche d'abord le fichier demandé. Si l'utilisateur tape localhost/about, Nginx cherchera un fichier about si trouve pas il va index.html</a:t>
            </a:r>
          </a:p>
          <a:p>
            <a:endParaRPr lang="fr-FR" dirty="0"/>
          </a:p>
          <a:p>
            <a:r>
              <a:rPr lang="fr-FR" dirty="0"/>
              <a:t>Nginx ne gère pas directement les requêtes ici. Au lieu de cela, il agit comme un </a:t>
            </a:r>
            <a:r>
              <a:rPr lang="fr-FR" b="1" dirty="0"/>
              <a:t>proxy inverse</a:t>
            </a:r>
            <a:r>
              <a:rPr lang="fr-FR" dirty="0"/>
              <a:t> : il transmet la requête au serveur backend qui est en écoute sur le port </a:t>
            </a:r>
            <a:r>
              <a:rPr lang="fr-FR" b="1" dirty="0"/>
              <a:t>3000</a:t>
            </a:r>
            <a:r>
              <a:rPr lang="fr-FR" dirty="0"/>
              <a:t> (dashboard-api-backend:3000). Cela permet de masquer l'adresse interne du backend et de centraliser la gestion des requêtes, la sécurité et la performance via Nginx. C'est une pratique standard pour les architectures modernes.</a:t>
            </a:r>
          </a:p>
          <a:p>
            <a:r>
              <a:rPr lang="fr-FR" b="1" dirty="0"/>
              <a:t>Sécurité</a:t>
            </a:r>
          </a:p>
          <a:p>
            <a:r>
              <a:rPr lang="fr-FR" dirty="0"/>
              <a:t>Nginx peut filtrer le trafic avant qu’il n’atteigne le backend.</a:t>
            </a:r>
          </a:p>
          <a:p>
            <a:r>
              <a:rPr lang="fr-FR" dirty="0"/>
              <a:t>On peut limiter certains types de requêtes, ajouter du HTTPS, du rate-</a:t>
            </a:r>
            <a:r>
              <a:rPr lang="fr-FR" dirty="0" err="1"/>
              <a:t>limiting</a:t>
            </a:r>
            <a:r>
              <a:rPr lang="fr-FR" dirty="0"/>
              <a:t>, ou un firewall d’application (WAF).</a:t>
            </a:r>
          </a:p>
          <a:p>
            <a:r>
              <a:rPr lang="fr-FR" dirty="0"/>
              <a:t>Le backend reste masqué derrière le reverse proxy, donc moins exposé.</a:t>
            </a:r>
          </a:p>
          <a:p>
            <a:r>
              <a:rPr lang="fr-FR" b="1" dirty="0"/>
              <a:t>5️⃣ Performance et mise en cache</a:t>
            </a:r>
          </a:p>
          <a:p>
            <a:r>
              <a:rPr lang="fr-FR" dirty="0"/>
              <a:t>Nginx peut mettre en cache certaines réponses API pour réduire la charge sur le backend.</a:t>
            </a:r>
          </a:p>
          <a:p>
            <a:r>
              <a:rPr lang="fr-FR" dirty="0"/>
              <a:t>Il peut également gérer la compression </a:t>
            </a:r>
            <a:r>
              <a:rPr lang="fr-FR" dirty="0" err="1"/>
              <a:t>gzip</a:t>
            </a:r>
            <a:r>
              <a:rPr lang="fr-FR" dirty="0"/>
              <a:t>, ce qui accélère les échanges de données.</a:t>
            </a:r>
          </a:p>
          <a:p>
            <a:r>
              <a:rPr lang="fr-FR" b="1" dirty="0"/>
              <a:t>6️⃣ </a:t>
            </a:r>
            <a:r>
              <a:rPr lang="fr-FR" b="1" dirty="0" err="1"/>
              <a:t>Load</a:t>
            </a:r>
            <a:r>
              <a:rPr lang="fr-FR" b="1" dirty="0"/>
              <a:t> balancing et haute disponibilité</a:t>
            </a:r>
          </a:p>
          <a:p>
            <a:r>
              <a:rPr lang="fr-FR" dirty="0"/>
              <a:t>Si tu as plusieurs instances de ton backend, Nginx peut répartir les requêtes (</a:t>
            </a:r>
            <a:r>
              <a:rPr lang="fr-FR" dirty="0" err="1"/>
              <a:t>proxy_pass</a:t>
            </a:r>
            <a:r>
              <a:rPr lang="fr-FR" dirty="0"/>
              <a:t>) entre elles, améliorant la scalabilité et la tolérance aux pannes.</a:t>
            </a:r>
          </a:p>
          <a:p>
            <a:r>
              <a:rPr lang="fr-FR" b="1" dirty="0"/>
              <a:t>7️⃣ </a:t>
            </a:r>
            <a:r>
              <a:rPr lang="fr-FR" b="1" dirty="0" err="1"/>
              <a:t>Logging</a:t>
            </a:r>
            <a:r>
              <a:rPr lang="fr-FR" b="1" dirty="0"/>
              <a:t> centralisé</a:t>
            </a:r>
          </a:p>
          <a:p>
            <a:r>
              <a:rPr lang="fr-FR" dirty="0"/>
              <a:t>Nginx peut centraliser les logs des requêtes HTTP, ce qui permet de surveiller et d’analyser facilement le trafic API.</a:t>
            </a:r>
          </a:p>
          <a:p>
            <a:r>
              <a:rPr lang="fr-FR" dirty="0"/>
              <a:t>💡 </a:t>
            </a:r>
            <a:r>
              <a:rPr lang="fr-FR" b="1" dirty="0"/>
              <a:t>En résumé :</a:t>
            </a:r>
            <a:br>
              <a:rPr lang="fr-FR" dirty="0"/>
            </a:br>
            <a:r>
              <a:rPr lang="fr-FR" dirty="0"/>
              <a:t>Rediriger les requêtes API via Nginx permet de </a:t>
            </a:r>
            <a:r>
              <a:rPr lang="fr-FR" b="1" dirty="0"/>
              <a:t>simplifier le frontend, sécuriser le backend, gérer le trafic efficacement et préparer la scalabilité</a:t>
            </a:r>
            <a:r>
              <a:rPr lang="fr-FR" dirty="0"/>
              <a:t>, tout en centralisant la gestion des requêtes HTTP.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082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Nginx est utilisé pour </a:t>
            </a:r>
            <a:r>
              <a:rPr lang="fr-FR" b="1" dirty="0"/>
              <a:t>héberger des sites web, gérer efficacement les requêtes des utilisateurs et optimiser les performances du serveur</a:t>
            </a:r>
            <a:r>
              <a:rPr lang="fr-FR" dirty="0"/>
              <a:t>.</a:t>
            </a:r>
          </a:p>
          <a:p>
            <a:r>
              <a:rPr lang="fr-FR" dirty="0"/>
              <a:t>Si on demande /, Nginx sert index.html.</a:t>
            </a:r>
          </a:p>
          <a:p>
            <a:r>
              <a:rPr lang="fr-FR" dirty="0"/>
              <a:t>Pour toutes les requêtes </a:t>
            </a:r>
            <a:r>
              <a:rPr lang="fr-FR" b="1" dirty="0"/>
              <a:t>/…</a:t>
            </a:r>
            <a:r>
              <a:rPr lang="fr-FR" dirty="0"/>
              <a:t>, Nginx cherche d’abord un fichier correspondant.</a:t>
            </a:r>
          </a:p>
          <a:p>
            <a:r>
              <a:rPr lang="fr-FR" dirty="0"/>
              <a:t>Sinon, il retourne index.html.</a:t>
            </a:r>
          </a:p>
          <a:p>
            <a:endParaRPr lang="fr-FR" dirty="0"/>
          </a:p>
          <a:p>
            <a:r>
              <a:rPr lang="fr-FR" dirty="0"/>
              <a:t>Tout ce qui commence par /api/ est </a:t>
            </a:r>
            <a:r>
              <a:rPr lang="fr-FR" b="1" dirty="0"/>
              <a:t>redirigé vers ton backend</a:t>
            </a:r>
            <a:r>
              <a:rPr lang="fr-FR" dirty="0"/>
              <a:t> Node.js sur le port 3000 (</a:t>
            </a:r>
            <a:r>
              <a:rPr lang="fr-FR" dirty="0" err="1"/>
              <a:t>dashboard</a:t>
            </a:r>
            <a:r>
              <a:rPr lang="fr-FR" dirty="0"/>
              <a:t>-api-backend).</a:t>
            </a:r>
          </a:p>
          <a:p>
            <a:r>
              <a:rPr lang="fr-FR" dirty="0"/>
              <a:t>Les </a:t>
            </a:r>
            <a:r>
              <a:rPr lang="fr-FR" dirty="0" err="1"/>
              <a:t>proxy_set_header</a:t>
            </a:r>
            <a:r>
              <a:rPr lang="fr-FR" dirty="0"/>
              <a:t> permettent de :</a:t>
            </a:r>
          </a:p>
          <a:p>
            <a:pPr lvl="1"/>
            <a:r>
              <a:rPr lang="fr-FR" dirty="0"/>
              <a:t>Maintenir l’IP réelle du client (X-Real-IP).</a:t>
            </a:r>
          </a:p>
          <a:p>
            <a:pPr lvl="1"/>
            <a:r>
              <a:rPr lang="fr-FR" dirty="0"/>
              <a:t>Gérer </a:t>
            </a:r>
            <a:r>
              <a:rPr lang="fr-FR" dirty="0" err="1"/>
              <a:t>WebSockets</a:t>
            </a:r>
            <a:r>
              <a:rPr lang="fr-FR" dirty="0"/>
              <a:t> (Upgrade, Connection).</a:t>
            </a:r>
          </a:p>
          <a:p>
            <a:pPr lvl="1"/>
            <a:r>
              <a:rPr lang="fr-FR" dirty="0"/>
              <a:t>Conserver le protocole (HTTP/HTTPS) et le nom d’hôte.</a:t>
            </a:r>
          </a:p>
          <a:p>
            <a:r>
              <a:rPr lang="fr-FR" dirty="0" err="1"/>
              <a:t>proxy_cache_bypass</a:t>
            </a:r>
            <a:r>
              <a:rPr lang="fr-FR" dirty="0"/>
              <a:t> $</a:t>
            </a:r>
            <a:r>
              <a:rPr lang="fr-FR" dirty="0" err="1"/>
              <a:t>http_upgrade</a:t>
            </a:r>
            <a:r>
              <a:rPr lang="fr-FR" dirty="0"/>
              <a:t> → évite la mise en cache si on upgrade vers </a:t>
            </a:r>
            <a:r>
              <a:rPr lang="fr-FR" dirty="0" err="1"/>
              <a:t>WebSocket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786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Centralisation des données</a:t>
            </a:r>
            <a:r>
              <a:rPr lang="fr-FR" dirty="0"/>
              <a:t> : Intégrer plusieurs APIs pour regrouper des informations variées en un seul endroit.</a:t>
            </a:r>
          </a:p>
          <a:p>
            <a:r>
              <a:rPr lang="fr-FR" b="1" dirty="0"/>
              <a:t>Personnalisation de l'interface</a:t>
            </a:r>
            <a:r>
              <a:rPr lang="fr-FR" dirty="0"/>
              <a:t> : Offrir une interface utilisateur moderne, responsive et personnalisable selon les préférences de l'utilisateur.</a:t>
            </a:r>
          </a:p>
          <a:p>
            <a:r>
              <a:rPr lang="fr-FR" b="1" dirty="0"/>
              <a:t>Sécurité</a:t>
            </a:r>
            <a:r>
              <a:rPr lang="fr-FR" dirty="0"/>
              <a:t> : Mettre en place un système d'authentification sécurisé avec gestion des rôles et des </a:t>
            </a:r>
            <a:r>
              <a:rPr lang="fr-FR" dirty="0" err="1"/>
              <a:t>tokens</a:t>
            </a:r>
            <a:r>
              <a:rPr lang="fr-FR" dirty="0"/>
              <a:t> JWT.</a:t>
            </a:r>
          </a:p>
          <a:p>
            <a:r>
              <a:rPr lang="fr-FR" b="1" dirty="0"/>
              <a:t>Accessibilité multiplateforme</a:t>
            </a:r>
            <a:r>
              <a:rPr lang="fr-FR" dirty="0"/>
              <a:t> : Assurer une expérience utilisateur optimale sur différents appareils et navigateurs.</a:t>
            </a:r>
          </a:p>
          <a:p>
            <a:r>
              <a:rPr lang="fr-FR" b="1" dirty="0"/>
              <a:t>Déploiement via Docker</a:t>
            </a:r>
            <a:r>
              <a:rPr lang="fr-FR" dirty="0"/>
              <a:t> : Permettre une installation simple et reproductible sur n’importe quel environnement grâce aux conteneurs Docker.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FRONTEND</a:t>
            </a:r>
          </a:p>
          <a:p>
            <a:r>
              <a:rPr lang="fr-FR" dirty="0"/>
              <a:t>Vue 3 + Vite pour un rendu rapide et réactif</a:t>
            </a:r>
          </a:p>
          <a:p>
            <a:r>
              <a:rPr lang="fr-FR" dirty="0" err="1"/>
              <a:t>Tailwind</a:t>
            </a:r>
            <a:r>
              <a:rPr lang="fr-FR" dirty="0"/>
              <a:t> CSS pour un design moderne et responsive</a:t>
            </a:r>
          </a:p>
          <a:p>
            <a:r>
              <a:rPr lang="fr-FR" dirty="0"/>
              <a:t>Gestion de l’état via </a:t>
            </a:r>
            <a:r>
              <a:rPr lang="fr-FR" dirty="0" err="1"/>
              <a:t>Pinia</a:t>
            </a:r>
            <a:r>
              <a:rPr lang="fr-FR" dirty="0"/>
              <a:t> ou </a:t>
            </a:r>
            <a:r>
              <a:rPr lang="fr-FR" dirty="0" err="1"/>
              <a:t>Vuex</a:t>
            </a:r>
            <a:r>
              <a:rPr lang="fr-FR" dirty="0"/>
              <a:t> (selon architecture)</a:t>
            </a:r>
          </a:p>
          <a:p>
            <a:r>
              <a:rPr lang="fr-FR" b="1" dirty="0"/>
              <a:t>Backend</a:t>
            </a:r>
          </a:p>
          <a:p>
            <a:r>
              <a:rPr lang="fr-FR" dirty="0"/>
              <a:t>Node.js avec Express pour les APIs</a:t>
            </a:r>
          </a:p>
          <a:p>
            <a:r>
              <a:rPr lang="fr-FR" dirty="0"/>
              <a:t>MongoDB comme base de données NoSQL</a:t>
            </a:r>
          </a:p>
          <a:p>
            <a:r>
              <a:rPr lang="fr-FR" dirty="0"/>
              <a:t>Gestion des utilisateurs et authentification sécurisée (JWT)</a:t>
            </a:r>
          </a:p>
          <a:p>
            <a:r>
              <a:rPr lang="fr-FR" b="1" dirty="0"/>
              <a:t>Caches &amp; APIs externes</a:t>
            </a:r>
          </a:p>
          <a:p>
            <a:r>
              <a:rPr lang="fr-FR" dirty="0"/>
              <a:t>Mise en cache pour optimiser les performances</a:t>
            </a:r>
          </a:p>
          <a:p>
            <a:r>
              <a:rPr lang="fr-FR" dirty="0"/>
              <a:t>Intégration de multiples APIs : météo, bourse, Gmail, Spotify…</a:t>
            </a:r>
          </a:p>
          <a:p>
            <a:r>
              <a:rPr lang="fr-FR" b="1" dirty="0"/>
              <a:t>Conteneurisation</a:t>
            </a:r>
          </a:p>
          <a:p>
            <a:r>
              <a:rPr lang="fr-FR" dirty="0"/>
              <a:t>Docker pour isoler les services</a:t>
            </a:r>
          </a:p>
          <a:p>
            <a:r>
              <a:rPr lang="fr-FR" dirty="0"/>
              <a:t>docker-compose pour orchestrer frontend, backend et base de données</a:t>
            </a:r>
          </a:p>
          <a:p>
            <a:r>
              <a:rPr lang="fr-FR" dirty="0"/>
              <a:t>Déploiement simple et reproductible sur n’importe quel environnement</a:t>
            </a:r>
          </a:p>
          <a:p>
            <a:r>
              <a:rPr lang="fr-FR" b="1" dirty="0"/>
              <a:t>Performance &amp; optimisation</a:t>
            </a:r>
          </a:p>
          <a:p>
            <a:r>
              <a:rPr lang="fr-FR" dirty="0"/>
              <a:t>Appels API asynchrones et parallèles</a:t>
            </a:r>
          </a:p>
          <a:p>
            <a:r>
              <a:rPr lang="fr-FR" dirty="0"/>
              <a:t>Cache côté backend et frontend pour réduire les temps de réponse</a:t>
            </a:r>
          </a:p>
          <a:p>
            <a:r>
              <a:rPr lang="fr-FR" dirty="0"/>
              <a:t>Interface fluide même avec plusieurs widgets actifs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API est une interface qui permet à des applications de communiquer entre elles.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</a:t>
            </a:r>
            <a:r>
              <a:rPr lang="fr-FR" dirty="0"/>
              <a:t>Utilise HTTP et les méthodes standards : GET, POST, PUT, DELETE.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GrahQL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/>
              <a:t>Permet au client de demander exactement ce dont il a besoin. (mais </a:t>
            </a:r>
            <a:r>
              <a:rPr lang="fr-FR" dirty="0" err="1"/>
              <a:t>pluc</a:t>
            </a:r>
            <a:r>
              <a:rPr lang="fr-FR" dirty="0"/>
              <a:t> </a:t>
            </a:r>
            <a:r>
              <a:rPr lang="fr-FR" dirty="0" err="1"/>
              <a:t>omplexe</a:t>
            </a:r>
            <a:r>
              <a:rPr lang="fr-FR" dirty="0"/>
              <a:t> a </a:t>
            </a:r>
            <a:r>
              <a:rPr lang="fr-FR" dirty="0" err="1"/>
              <a:t>metre</a:t>
            </a:r>
            <a:r>
              <a:rPr lang="fr-FR" dirty="0"/>
              <a:t> en place)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(c’est pas juste un envoie mais un échange)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frontend (Vue) envoie des requêtes HTTP à ton backend Express.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 backend valide/sécurise (JWT), applique le cache/cors, puis appelle les APIs externes (Open‑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Meteo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Finnhub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Gmail, iTunes).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backend retourne ensuite au front une réponse normalisée.</a:t>
            </a:r>
          </a:p>
          <a:p>
            <a:endParaRPr lang="fr-FR" dirty="0"/>
          </a:p>
          <a:p>
            <a:r>
              <a:rPr lang="fr-FR" b="1" dirty="0"/>
              <a:t>Aller</a:t>
            </a:r>
            <a:endParaRPr lang="fr-FR" dirty="0"/>
          </a:p>
          <a:p>
            <a:r>
              <a:rPr lang="fr-FR" dirty="0"/>
              <a:t>Frontend → envoie une </a:t>
            </a:r>
            <a:r>
              <a:rPr lang="fr-FR" b="1" dirty="0"/>
              <a:t>requête HTTP</a:t>
            </a:r>
            <a:r>
              <a:rPr lang="fr-FR" dirty="0"/>
              <a:t> (ex: GET /api/data) à ton </a:t>
            </a:r>
            <a:r>
              <a:rPr lang="fr-FR" b="1" dirty="0"/>
              <a:t>Backend (Express)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 backend valide/sécurise (JWT), applique le cache/cors, puis appelle les APIs externes (Open‑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Meteo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Finnhub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Gmail, iTunes).</a:t>
            </a:r>
          </a:p>
          <a:p>
            <a:r>
              <a:rPr lang="fr-FR" b="1" dirty="0"/>
              <a:t>Retour</a:t>
            </a:r>
            <a:endParaRPr lang="fr-FR" dirty="0"/>
          </a:p>
          <a:p>
            <a:r>
              <a:rPr lang="fr-FR" dirty="0"/>
              <a:t>L’</a:t>
            </a:r>
            <a:r>
              <a:rPr lang="fr-FR" b="1" dirty="0"/>
              <a:t>API externe</a:t>
            </a:r>
            <a:r>
              <a:rPr lang="fr-FR" dirty="0"/>
              <a:t> répond au </a:t>
            </a:r>
            <a:r>
              <a:rPr lang="fr-FR" b="1" dirty="0"/>
              <a:t>Backend</a:t>
            </a:r>
            <a:r>
              <a:rPr lang="fr-FR" dirty="0"/>
              <a:t> (souvent en JSON).</a:t>
            </a:r>
          </a:p>
          <a:p>
            <a:r>
              <a:rPr lang="fr-FR" dirty="0"/>
              <a:t>Le </a:t>
            </a:r>
            <a:r>
              <a:rPr lang="fr-FR" b="1" dirty="0"/>
              <a:t>Backend</a:t>
            </a:r>
            <a:r>
              <a:rPr lang="fr-FR" dirty="0"/>
              <a:t> traite/filtre/sécurise la donnée.</a:t>
            </a:r>
          </a:p>
          <a:p>
            <a:r>
              <a:rPr lang="fr-FR" dirty="0"/>
              <a:t>Puis il renvoie la </a:t>
            </a:r>
            <a:r>
              <a:rPr lang="fr-FR" b="1" dirty="0"/>
              <a:t>réponse JSON</a:t>
            </a:r>
            <a:r>
              <a:rPr lang="fr-FR" dirty="0"/>
              <a:t> au </a:t>
            </a:r>
            <a:r>
              <a:rPr lang="fr-FR" b="1" dirty="0"/>
              <a:t>Frontend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Bénéfices: réutilisable, sécurisée, performance via cache.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774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JWT 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/Login, 24h, rôles, middleware d’accès.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OAuth2 Gmail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consent explicite, offline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supporté via config, fonctionnalités mails.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</a:t>
            </a:r>
            <a:r>
              <a:rPr lang="fr-FR" dirty="0"/>
              <a:t>Par défaut, un navigateur </a:t>
            </a:r>
            <a:r>
              <a:rPr lang="fr-FR" b="1" dirty="0"/>
              <a:t>bloque</a:t>
            </a:r>
            <a:r>
              <a:rPr lang="fr-FR" dirty="0"/>
              <a:t> les requêtes faites d’un domaine vers un autre)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origines whitelistées,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credentials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activés</a:t>
            </a:r>
            <a:r>
              <a:rPr lang="fr-F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JWT dans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web, Gmail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mémoire/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recommander cookies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HttpOnly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stockage chiffré en prod.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Ce qui est bien avec MongoDB (et </a:t>
            </a:r>
            <a:r>
              <a:rPr lang="fr-FR" dirty="0" err="1"/>
              <a:t>Mongoose</a:t>
            </a:r>
            <a:r>
              <a:rPr lang="fr-FR" dirty="0"/>
              <a:t> en particulier), c’est qu’on peut définir ses modèles directement dans le code, et les collections se créent automatiquement lors de leur première utilisation, sans avoir à les déclarer manuellement dans la base.</a:t>
            </a:r>
          </a:p>
          <a:p>
            <a:endParaRPr lang="fr-FR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Schéma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validations: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email (unique + format),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(min 6),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(par défaut user),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createdAt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Sécurité intégrée: hash du mot de passe en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pre-save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il est élevé, plus le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 donc plus résistant aux attaques brute‑force.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762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Ici, on voit le processus de </a:t>
            </a:r>
            <a:r>
              <a:rPr lang="fr-FR" b="1" dirty="0"/>
              <a:t>connexion d’un utilisateur</a:t>
            </a:r>
            <a:r>
              <a:rPr lang="fr-FR" dirty="0"/>
              <a:t> côté client avec un système basé sur </a:t>
            </a:r>
            <a:r>
              <a:rPr lang="fr-FR" b="1" dirty="0"/>
              <a:t>JWT (JSON Web </a:t>
            </a:r>
            <a:r>
              <a:rPr lang="fr-FR" b="1" dirty="0" err="1"/>
              <a:t>Token</a:t>
            </a:r>
            <a:r>
              <a:rPr lang="fr-FR" b="1" dirty="0"/>
              <a:t>)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Ici: le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partir de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userId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email,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expire dans 24 heures.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on fait une requête POST avec email et </a:t>
            </a:r>
            <a:r>
              <a:rPr lang="fr-FR" dirty="0" err="1"/>
              <a:t>password</a:t>
            </a:r>
            <a:r>
              <a:rPr lang="fr-FR" dirty="0"/>
              <a:t> à /</a:t>
            </a:r>
            <a:r>
              <a:rPr lang="fr-FR" dirty="0" err="1"/>
              <a:t>auth</a:t>
            </a:r>
            <a:r>
              <a:rPr lang="fr-FR" dirty="0"/>
              <a:t>/login.</a:t>
            </a:r>
            <a:br>
              <a:rPr lang="fr-FR" dirty="0"/>
            </a:br>
            <a:r>
              <a:rPr lang="fr-FR" dirty="0"/>
              <a:t>Si la réponse contient un </a:t>
            </a:r>
            <a:r>
              <a:rPr lang="fr-FR" b="1" dirty="0" err="1"/>
              <a:t>token</a:t>
            </a:r>
            <a:r>
              <a:rPr lang="fr-FR" dirty="0"/>
              <a:t> et un </a:t>
            </a:r>
            <a:r>
              <a:rPr lang="fr-FR" b="1" dirty="0"/>
              <a:t>user</a:t>
            </a:r>
            <a:r>
              <a:rPr lang="fr-FR" dirty="0"/>
              <a:t>, on considère la connexion comme réussie.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formulaire envoie email + mot de passe au store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Pinia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auth.login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store appelle l’API POST /api/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/login.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succès: l’API renvoie {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user }. Le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est stocké: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localSrorage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rememberMe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sessionsStorahe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session courte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Redirection vers 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/home.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127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effectLst/>
              </a:rPr>
              <a:t>L’API cherche l’utilisateur par email (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User.findOne</a:t>
            </a:r>
            <a:r>
              <a:rPr lang="fr-FR" dirty="0">
                <a:effectLst/>
              </a:rPr>
              <a:t>).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Compare le mot de passe en clair avec le hash (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user.comparePassword</a:t>
            </a:r>
            <a:r>
              <a:rPr lang="fr-FR" dirty="0">
                <a:effectLst/>
              </a:rPr>
              <a:t> via </a:t>
            </a:r>
            <a:r>
              <a:rPr lang="fr-FR" dirty="0" err="1">
                <a:effectLst/>
              </a:rPr>
              <a:t>bcrypt</a:t>
            </a:r>
            <a:r>
              <a:rPr lang="fr-FR" dirty="0">
                <a:effectLst/>
              </a:rPr>
              <a:t>).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Si OK: génère un JWT (24h) et renvoie 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user }</a:t>
            </a:r>
            <a:r>
              <a:rPr lang="fr-FR" dirty="0">
                <a:effectLst/>
              </a:rPr>
              <a:t>. Sinon message d’</a:t>
            </a:r>
            <a:r>
              <a:rPr lang="fr-FR" dirty="0" err="1">
                <a:effectLst/>
              </a:rPr>
              <a:t>eeruer</a:t>
            </a:r>
            <a:r>
              <a:rPr lang="fr-FR" dirty="0">
                <a:effectLst/>
              </a:rPr>
              <a:t> 500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auth.js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intercepteur Axios ajoute automatiquement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Authorization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à chaque requête.</a:t>
            </a:r>
          </a:p>
          <a:p>
            <a:r>
              <a:rPr lang="fr-FR" b="1" dirty="0"/>
              <a:t>Récupère le </a:t>
            </a:r>
            <a:r>
              <a:rPr lang="fr-FR" b="1" dirty="0" err="1"/>
              <a:t>token</a:t>
            </a:r>
            <a:r>
              <a:rPr lang="fr-FR" dirty="0"/>
              <a:t> dans l’en-tête.</a:t>
            </a:r>
          </a:p>
          <a:p>
            <a:r>
              <a:rPr lang="fr-FR" b="1" dirty="0"/>
              <a:t>Vérifie sa signature</a:t>
            </a:r>
            <a:r>
              <a:rPr lang="fr-FR" dirty="0"/>
              <a:t> avec la clé secrète (JWT_SECRET) :</a:t>
            </a:r>
          </a:p>
          <a:p>
            <a:r>
              <a:rPr lang="fr-FR" dirty="0"/>
              <a:t>Est-il valide ?</a:t>
            </a:r>
          </a:p>
          <a:p>
            <a:r>
              <a:rPr lang="fr-FR" dirty="0"/>
              <a:t>N’a-t-il pas été modifié ?</a:t>
            </a:r>
          </a:p>
          <a:p>
            <a:r>
              <a:rPr lang="fr-FR" b="1" dirty="0"/>
              <a:t>Vérifie la date d’expiration</a:t>
            </a:r>
            <a:r>
              <a:rPr lang="fr-FR" dirty="0"/>
              <a:t> (</a:t>
            </a:r>
            <a:r>
              <a:rPr lang="fr-FR" dirty="0" err="1"/>
              <a:t>exp</a:t>
            </a:r>
            <a:r>
              <a:rPr lang="fr-FR" dirty="0"/>
              <a:t> dans le JWT).</a:t>
            </a:r>
          </a:p>
          <a:p>
            <a:r>
              <a:rPr lang="fr-FR" b="1" dirty="0"/>
              <a:t>Extrait les infos de l'utilisateur</a:t>
            </a:r>
            <a:r>
              <a:rPr lang="fr-FR" dirty="0"/>
              <a:t> (ID, rôles, etc.)</a:t>
            </a:r>
          </a:p>
          <a:p>
            <a:r>
              <a:rPr lang="fr-FR" dirty="0"/>
              <a:t>Si tout est OK → il </a:t>
            </a:r>
            <a:r>
              <a:rPr lang="fr-FR" b="1" dirty="0"/>
              <a:t>autorise l’accès</a:t>
            </a:r>
            <a:r>
              <a:rPr lang="fr-FR" dirty="0"/>
              <a:t> à la ressource demandée.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Sans intercepteur Axios, j’aurais dû ajouter manuellement le header </a:t>
            </a:r>
            <a:r>
              <a:rPr lang="fr-FR" dirty="0" err="1"/>
              <a:t>Authorization</a:t>
            </a:r>
            <a:r>
              <a:rPr lang="fr-FR" dirty="0"/>
              <a:t> pour chaque requête vers chaque </a:t>
            </a:r>
            <a:r>
              <a:rPr lang="fr-FR" dirty="0" err="1"/>
              <a:t>endpoint</a:t>
            </a:r>
            <a:r>
              <a:rPr lang="fr-FR" dirty="0"/>
              <a:t>. Avec l’intercepteur, ça se fait automatiquement.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route protège les pages du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 pas authentifié → redirection vers /login)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774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838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967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9358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046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79790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206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98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293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82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698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831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521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105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812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741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546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344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6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04776C5-A22F-4014-BD1E-A2B72368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760307" y="1448799"/>
            <a:ext cx="7772400" cy="4571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7030A0"/>
                </a:solidFill>
                <a:highlight>
                  <a:srgbClr val="C0C0C0"/>
                </a:highlight>
              </a:rPr>
              <a:t>Titre Pro Développeur Web — Présentation </a:t>
            </a:r>
            <a:r>
              <a:rPr lang="en-US" sz="2000" dirty="0" err="1">
                <a:solidFill>
                  <a:srgbClr val="7030A0"/>
                </a:solidFill>
                <a:highlight>
                  <a:srgbClr val="C0C0C0"/>
                </a:highlight>
              </a:rPr>
              <a:t>projet</a:t>
            </a:r>
            <a:r>
              <a:rPr lang="en-US" sz="2000" dirty="0">
                <a:solidFill>
                  <a:srgbClr val="7030A0"/>
                </a:solidFill>
                <a:highlight>
                  <a:srgbClr val="C0C0C0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8707D2-ED05-4B5F-9CF9-9F76E86FCD87}"/>
              </a:ext>
            </a:extLst>
          </p:cNvPr>
          <p:cNvSpPr/>
          <p:nvPr/>
        </p:nvSpPr>
        <p:spPr>
          <a:xfrm>
            <a:off x="237086" y="130283"/>
            <a:ext cx="35861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Register</a:t>
            </a:r>
            <a:r>
              <a:rPr lang="fr-F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(côté client)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C054676-E004-44FD-9C4F-D7C77662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49" y="-192755"/>
            <a:ext cx="4400551" cy="55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7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1BF07-C4C9-48D1-9482-9D67EEF083D5}"/>
              </a:ext>
            </a:extLst>
          </p:cNvPr>
          <p:cNvSpPr/>
          <p:nvPr/>
        </p:nvSpPr>
        <p:spPr>
          <a:xfrm>
            <a:off x="174767" y="189169"/>
            <a:ext cx="40463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Register</a:t>
            </a:r>
            <a:r>
              <a:rPr lang="fr-F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(côté serveur)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3019A0-29B3-483C-8EB3-A23548711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5" y="811466"/>
            <a:ext cx="6229642" cy="36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8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600" y="2844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Flux Données &amp; Cache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463040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Services front (services/*.js)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Routes backend (routes/*.</a:t>
            </a:r>
            <a:r>
              <a:rPr lang="en-US" sz="1800" dirty="0" err="1"/>
              <a:t>js</a:t>
            </a:r>
            <a:r>
              <a:rPr lang="en-US" sz="1800" dirty="0"/>
              <a:t>)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Caches TTL:  Pour les </a:t>
            </a:r>
            <a:r>
              <a:rPr lang="en-US" sz="1800" dirty="0" err="1"/>
              <a:t>différents</a:t>
            </a:r>
            <a:r>
              <a:rPr lang="en-US" sz="1800" dirty="0"/>
              <a:t> </a:t>
            </a:r>
            <a:r>
              <a:rPr lang="en-US" sz="1800" dirty="0" err="1"/>
              <a:t>sevices</a:t>
            </a:r>
            <a:r>
              <a:rPr lang="en-US" sz="1800" dirty="0"/>
              <a:t>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  <a:r>
              <a:rPr lang="en-US" sz="1800" dirty="0" err="1"/>
              <a:t>externes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2547" y="118225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2800" b="1" dirty="0"/>
              <a:t>Frontend — Stack &amp; Structure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544629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r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Dossiers: src/page, src/components, src/layouts</a:t>
            </a:r>
          </a:p>
          <a:p>
            <a:pPr marL="342900" indent="-342900" algn="r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Router, stores</a:t>
            </a:r>
          </a:p>
          <a:p>
            <a:pPr marL="342900" indent="-342900" algn="r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Vite, Tailwind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7B77F9-FB5B-4005-AC7C-7A6533AD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" y="34173"/>
            <a:ext cx="1862868" cy="5084387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209CC9-A555-4CA1-A859-98D9C6469F4C}"/>
              </a:ext>
            </a:extLst>
          </p:cNvPr>
          <p:cNvSpPr/>
          <p:nvPr/>
        </p:nvSpPr>
        <p:spPr>
          <a:xfrm>
            <a:off x="288078" y="219142"/>
            <a:ext cx="19865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 router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CFE458-F102-4FFF-9A1D-8562ED54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307" y="807630"/>
            <a:ext cx="4675908" cy="38915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87D477-4741-4E7D-8C37-5EFF014D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143" y="78710"/>
            <a:ext cx="4909857" cy="522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054" y="162867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Frontend — UI/UX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56953" y="1737360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Layout/sidebar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API Metric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Adobe color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Widgets </a:t>
            </a:r>
            <a:r>
              <a:rPr lang="en-US" sz="1800" dirty="0" err="1"/>
              <a:t>modulaires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Color picker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Dark </a:t>
            </a:r>
            <a:r>
              <a:rPr lang="en-US" dirty="0"/>
              <a:t>and light mode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718873B-46F9-49E1-AF49-1026ED9D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7" y="990950"/>
            <a:ext cx="5951246" cy="3161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2B81CF-BBC1-4F5B-9CE4-0A06BD6F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5" y="150058"/>
            <a:ext cx="2783988" cy="45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04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56095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Backend — Stack &amp; Structure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981577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server.js, </a:t>
            </a:r>
            <a:r>
              <a:rPr lang="en-US" dirty="0" err="1"/>
              <a:t>middlewares</a:t>
            </a:r>
            <a:r>
              <a:rPr lang="en-US" dirty="0"/>
              <a:t> Express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MongoDB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Node Cache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config: db, environment, oauth2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endParaRPr lang="en-US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3E3224-78CF-4CDA-A2C4-FA8918B13BAD}"/>
              </a:ext>
            </a:extLst>
          </p:cNvPr>
          <p:cNvSpPr/>
          <p:nvPr/>
        </p:nvSpPr>
        <p:spPr>
          <a:xfrm>
            <a:off x="4479635" y="211008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2E05B-787C-437C-94AB-85C31E3A99D5}"/>
              </a:ext>
            </a:extLst>
          </p:cNvPr>
          <p:cNvSpPr/>
          <p:nvPr/>
        </p:nvSpPr>
        <p:spPr>
          <a:xfrm>
            <a:off x="308053" y="242401"/>
            <a:ext cx="379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Config server Express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FB40D3-E6D0-48E2-8094-12E774C2F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44" y="-200153"/>
            <a:ext cx="3881606" cy="55438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5786DD-7CEB-4483-AFE8-C70D78B80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" y="586274"/>
            <a:ext cx="5483942" cy="43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29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98B51-48E6-4865-B725-650FFF683B61}"/>
              </a:ext>
            </a:extLst>
          </p:cNvPr>
          <p:cNvSpPr/>
          <p:nvPr/>
        </p:nvSpPr>
        <p:spPr>
          <a:xfrm>
            <a:off x="230261" y="158927"/>
            <a:ext cx="42274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 environnemental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8348FE-651E-4CD4-B0A6-4CCF8796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1" y="-209227"/>
            <a:ext cx="3679879" cy="55619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3334902-A686-401F-9DD0-982687C82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767" y="457907"/>
            <a:ext cx="6201517" cy="48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15147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/>
              <a:t>Problématiques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38480" y="1879908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Gestion de multiples source de </a:t>
            </a:r>
            <a:r>
              <a:rPr lang="en-US" sz="1800" dirty="0" err="1"/>
              <a:t>données</a:t>
            </a:r>
            <a:r>
              <a:rPr lang="en-US" sz="1800" dirty="0"/>
              <a:t> (</a:t>
            </a:r>
            <a:r>
              <a:rPr lang="en-US" sz="1800" dirty="0" err="1"/>
              <a:t>météo</a:t>
            </a:r>
            <a:r>
              <a:rPr lang="en-US" sz="1800" dirty="0"/>
              <a:t>, finance, mail, musique, </a:t>
            </a:r>
            <a:r>
              <a:rPr lang="en-US" sz="1800" dirty="0" err="1"/>
              <a:t>tâches</a:t>
            </a:r>
            <a:r>
              <a:rPr lang="en-US" sz="1800" dirty="0"/>
              <a:t>, </a:t>
            </a:r>
            <a:r>
              <a:rPr lang="en-US" sz="1800" dirty="0" err="1"/>
              <a:t>calendrier</a:t>
            </a:r>
            <a:r>
              <a:rPr lang="en-US" sz="1800" dirty="0"/>
              <a:t>)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 err="1"/>
              <a:t>Sécurité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utilisateur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Performance (mise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cahe</a:t>
            </a:r>
            <a:r>
              <a:rPr lang="en-US" dirty="0"/>
              <a:t>, </a:t>
            </a:r>
            <a:r>
              <a:rPr lang="en-US" dirty="0" err="1"/>
              <a:t>optimisation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)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 err="1"/>
              <a:t>Expérience</a:t>
            </a:r>
            <a:r>
              <a:rPr lang="en-US" dirty="0"/>
              <a:t> </a:t>
            </a:r>
            <a:r>
              <a:rPr lang="en-US" dirty="0" err="1"/>
              <a:t>utilisateur</a:t>
            </a:r>
            <a:endParaRPr lang="en-US" sz="1800" dirty="0"/>
          </a:p>
          <a:p>
            <a:pPr>
              <a:lnSpc>
                <a:spcPts val="2000"/>
              </a:lnSpc>
              <a:buSzPct val="100000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DB664A-7F67-4A88-BE6C-82D64726AAFB}"/>
              </a:ext>
            </a:extLst>
          </p:cNvPr>
          <p:cNvSpPr/>
          <p:nvPr/>
        </p:nvSpPr>
        <p:spPr>
          <a:xfrm>
            <a:off x="123890" y="167910"/>
            <a:ext cx="21307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cache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D469C38-DDD7-4E0E-B79D-65549D6B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2" y="635616"/>
            <a:ext cx="7963592" cy="21023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81DAD73-51E7-457A-A1B0-E39EC3C5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767" y="2272483"/>
            <a:ext cx="5567666" cy="309042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0C3EC4C-7E7E-48C5-8F33-66A9294E2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255" y="2871017"/>
            <a:ext cx="4705004" cy="16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8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57387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DevOps &amp; Déploiement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463040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 err="1"/>
              <a:t>Dockerfiles</a:t>
            </a:r>
            <a:r>
              <a:rPr lang="en-US" sz="1800" dirty="0"/>
              <a:t> 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docker-</a:t>
            </a:r>
            <a:r>
              <a:rPr lang="en-US" sz="1800" dirty="0" err="1"/>
              <a:t>compose.yml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Nginx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57B9AE-6E75-4B24-8BE0-801A3179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152" y="280631"/>
            <a:ext cx="3251778" cy="4914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EC1A65-522A-4006-B3FE-6C3DD739E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707" y="228600"/>
            <a:ext cx="2788493" cy="4914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326077-98EF-463E-A126-552E89DAF37D}"/>
              </a:ext>
            </a:extLst>
          </p:cNvPr>
          <p:cNvSpPr/>
          <p:nvPr/>
        </p:nvSpPr>
        <p:spPr>
          <a:xfrm>
            <a:off x="225437" y="77177"/>
            <a:ext cx="13612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25662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9FD90FF2-E2B1-4973-A94F-CA5297AE3800}"/>
              </a:ext>
            </a:extLst>
          </p:cNvPr>
          <p:cNvCxnSpPr>
            <a:cxnSpLocks/>
          </p:cNvCxnSpPr>
          <p:nvPr/>
        </p:nvCxnSpPr>
        <p:spPr>
          <a:xfrm rot="10800000">
            <a:off x="2042653" y="2537248"/>
            <a:ext cx="4190548" cy="1530349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E0F9390F-71B7-4B90-B920-465BF8648A2F}"/>
              </a:ext>
            </a:extLst>
          </p:cNvPr>
          <p:cNvCxnSpPr/>
          <p:nvPr/>
        </p:nvCxnSpPr>
        <p:spPr>
          <a:xfrm rot="10800000" flipV="1">
            <a:off x="2042650" y="680283"/>
            <a:ext cx="4190548" cy="1508879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32B9011-E03F-4C91-B8FA-8EA9D6B1F941}"/>
              </a:ext>
            </a:extLst>
          </p:cNvPr>
          <p:cNvSpPr/>
          <p:nvPr/>
        </p:nvSpPr>
        <p:spPr>
          <a:xfrm>
            <a:off x="3421380" y="2020709"/>
            <a:ext cx="1651226" cy="67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4FC49-4225-4E60-8BF1-DFC74DC87146}"/>
              </a:ext>
            </a:extLst>
          </p:cNvPr>
          <p:cNvSpPr/>
          <p:nvPr/>
        </p:nvSpPr>
        <p:spPr>
          <a:xfrm>
            <a:off x="391427" y="2020709"/>
            <a:ext cx="1651226" cy="67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6FC251-DCB5-4B69-88BF-C5C7740880D9}"/>
              </a:ext>
            </a:extLst>
          </p:cNvPr>
          <p:cNvSpPr/>
          <p:nvPr/>
        </p:nvSpPr>
        <p:spPr>
          <a:xfrm>
            <a:off x="565418" y="2091271"/>
            <a:ext cx="130324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</a:p>
          <a:p>
            <a:pPr algn="ctr"/>
            <a:r>
              <a:rPr lang="fr-FR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(Nav</a:t>
            </a:r>
            <a:r>
              <a:rPr lang="fr-FR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igateur)</a:t>
            </a:r>
            <a:endParaRPr lang="fr-F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AC99E1-481E-451D-9658-39D46DCF3398}"/>
              </a:ext>
            </a:extLst>
          </p:cNvPr>
          <p:cNvSpPr/>
          <p:nvPr/>
        </p:nvSpPr>
        <p:spPr>
          <a:xfrm>
            <a:off x="3853295" y="2156515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Nginx</a:t>
            </a:r>
            <a:endParaRPr lang="fr-FR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F03B1-2D60-40C8-A791-48EBBF35C974}"/>
              </a:ext>
            </a:extLst>
          </p:cNvPr>
          <p:cNvSpPr/>
          <p:nvPr/>
        </p:nvSpPr>
        <p:spPr>
          <a:xfrm>
            <a:off x="6233199" y="2041295"/>
            <a:ext cx="1651226" cy="67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402EFA-D274-4ECE-B4FE-A8FE73ECE10E}"/>
              </a:ext>
            </a:extLst>
          </p:cNvPr>
          <p:cNvSpPr/>
          <p:nvPr/>
        </p:nvSpPr>
        <p:spPr>
          <a:xfrm>
            <a:off x="6233199" y="537123"/>
            <a:ext cx="1651226" cy="67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D7A076-9528-423E-9743-321C5C7C77B8}"/>
              </a:ext>
            </a:extLst>
          </p:cNvPr>
          <p:cNvSpPr/>
          <p:nvPr/>
        </p:nvSpPr>
        <p:spPr>
          <a:xfrm>
            <a:off x="6233199" y="3521966"/>
            <a:ext cx="1651226" cy="67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3EE4FB8-E6B3-43D5-B9FE-9263F6273FF2}"/>
              </a:ext>
            </a:extLst>
          </p:cNvPr>
          <p:cNvCxnSpPr>
            <a:cxnSpLocks/>
          </p:cNvCxnSpPr>
          <p:nvPr/>
        </p:nvCxnSpPr>
        <p:spPr>
          <a:xfrm>
            <a:off x="2042653" y="2345799"/>
            <a:ext cx="1378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2561065-D12E-4583-A101-20621F67AFED}"/>
              </a:ext>
            </a:extLst>
          </p:cNvPr>
          <p:cNvSpPr/>
          <p:nvPr/>
        </p:nvSpPr>
        <p:spPr>
          <a:xfrm>
            <a:off x="6775572" y="647636"/>
            <a:ext cx="548548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0B803C-37A5-4D01-813B-6971D368D9D7}"/>
              </a:ext>
            </a:extLst>
          </p:cNvPr>
          <p:cNvSpPr/>
          <p:nvPr/>
        </p:nvSpPr>
        <p:spPr>
          <a:xfrm>
            <a:off x="391427" y="124416"/>
            <a:ext cx="11224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Nginx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F802109-8D40-4AB2-B25D-764C67CEF44E}"/>
              </a:ext>
            </a:extLst>
          </p:cNvPr>
          <p:cNvCxnSpPr>
            <a:cxnSpLocks/>
          </p:cNvCxnSpPr>
          <p:nvPr/>
        </p:nvCxnSpPr>
        <p:spPr>
          <a:xfrm flipV="1">
            <a:off x="5072605" y="795392"/>
            <a:ext cx="1160593" cy="148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3831AAB-9265-404C-B7D8-4B9BC1E55E0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96406" y="2694521"/>
            <a:ext cx="1236793" cy="116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2E0152B-6E91-4D3B-96DE-49F3E234E864}"/>
              </a:ext>
            </a:extLst>
          </p:cNvPr>
          <p:cNvCxnSpPr>
            <a:cxnSpLocks/>
          </p:cNvCxnSpPr>
          <p:nvPr/>
        </p:nvCxnSpPr>
        <p:spPr>
          <a:xfrm>
            <a:off x="5072606" y="2368270"/>
            <a:ext cx="1160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F9A4D15-AF03-4BFA-9665-18AAEF9183CC}"/>
              </a:ext>
            </a:extLst>
          </p:cNvPr>
          <p:cNvSpPr/>
          <p:nvPr/>
        </p:nvSpPr>
        <p:spPr>
          <a:xfrm>
            <a:off x="6553706" y="2183604"/>
            <a:ext cx="10102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/assets/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5ECBBF-9539-40B7-A100-CF400ECC4765}"/>
              </a:ext>
            </a:extLst>
          </p:cNvPr>
          <p:cNvSpPr/>
          <p:nvPr/>
        </p:nvSpPr>
        <p:spPr>
          <a:xfrm>
            <a:off x="6299817" y="1198337"/>
            <a:ext cx="14237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fr-FR" sz="1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ry_files</a:t>
            </a:r>
            <a:r>
              <a:rPr lang="fr-F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(</a:t>
            </a:r>
            <a:r>
              <a:rPr lang="fr-FR" sz="1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r>
              <a:rPr lang="fr-F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algn="ctr"/>
            <a:r>
              <a:rPr lang="fr-F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Fichier ou index.html</a:t>
            </a:r>
            <a:endParaRPr lang="fr-F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D95DC5-D420-429F-B87E-3A358CF6D316}"/>
              </a:ext>
            </a:extLst>
          </p:cNvPr>
          <p:cNvSpPr/>
          <p:nvPr/>
        </p:nvSpPr>
        <p:spPr>
          <a:xfrm>
            <a:off x="6713204" y="3674206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/api/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2C720E-DE23-4B1F-81CB-6D982DA5323E}"/>
              </a:ext>
            </a:extLst>
          </p:cNvPr>
          <p:cNvSpPr/>
          <p:nvPr/>
        </p:nvSpPr>
        <p:spPr>
          <a:xfrm>
            <a:off x="6306842" y="4251029"/>
            <a:ext cx="150393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Reverse proxy to :3000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0EE63F-50FE-4362-99C4-67990C67D7B9}"/>
              </a:ext>
            </a:extLst>
          </p:cNvPr>
          <p:cNvSpPr/>
          <p:nvPr/>
        </p:nvSpPr>
        <p:spPr>
          <a:xfrm>
            <a:off x="303704" y="4605372"/>
            <a:ext cx="175446" cy="99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030D41-509A-45E6-AF98-444CE45EB92E}"/>
              </a:ext>
            </a:extLst>
          </p:cNvPr>
          <p:cNvSpPr/>
          <p:nvPr/>
        </p:nvSpPr>
        <p:spPr>
          <a:xfrm>
            <a:off x="303704" y="4374139"/>
            <a:ext cx="175446" cy="9911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DA285E-99FB-49A6-B2F8-945575E3A2D2}"/>
              </a:ext>
            </a:extLst>
          </p:cNvPr>
          <p:cNvSpPr/>
          <p:nvPr/>
        </p:nvSpPr>
        <p:spPr>
          <a:xfrm>
            <a:off x="502925" y="4331864"/>
            <a:ext cx="393056" cy="2105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768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Aller</a:t>
            </a:r>
            <a:endParaRPr lang="fr-FR" sz="768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64802EC-6ED2-494A-846A-D9E24C47BEC8}"/>
              </a:ext>
            </a:extLst>
          </p:cNvPr>
          <p:cNvSpPr/>
          <p:nvPr/>
        </p:nvSpPr>
        <p:spPr>
          <a:xfrm>
            <a:off x="480730" y="4561174"/>
            <a:ext cx="4908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Retour</a:t>
            </a:r>
          </a:p>
        </p:txBody>
      </p:sp>
    </p:spTree>
    <p:extLst>
      <p:ext uri="{BB962C8B-B14F-4D97-AF65-F5344CB8AC3E}">
        <p14:creationId xmlns:p14="http://schemas.microsoft.com/office/powerpoint/2010/main" val="1494789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87BBF4-4B9F-43CA-B699-C595C151C76D}"/>
              </a:ext>
            </a:extLst>
          </p:cNvPr>
          <p:cNvSpPr/>
          <p:nvPr/>
        </p:nvSpPr>
        <p:spPr>
          <a:xfrm>
            <a:off x="287352" y="120350"/>
            <a:ext cx="11224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Nginx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DD05F0-A20E-40AC-A64D-DFCF8BBA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66" y="417030"/>
            <a:ext cx="3672134" cy="47264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1AB415-88CC-4081-AC08-54EE22D21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68" y="0"/>
            <a:ext cx="35555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6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467" y="158688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Intégrations APIs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497874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Weather, </a:t>
            </a:r>
            <a:r>
              <a:rPr lang="en-US" sz="1800" dirty="0" err="1"/>
              <a:t>Finnhub</a:t>
            </a:r>
            <a:r>
              <a:rPr lang="en-US" sz="1800" dirty="0"/>
              <a:t> , Gmail, iTunes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Gestion </a:t>
            </a:r>
            <a:r>
              <a:rPr lang="en-US" sz="1800" dirty="0" err="1"/>
              <a:t>erreurs</a:t>
            </a:r>
            <a:r>
              <a:rPr lang="en-US" sz="1800" dirty="0"/>
              <a:t>, timeouts, retries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Mode </a:t>
            </a:r>
            <a:r>
              <a:rPr lang="en-US" sz="1800" dirty="0" err="1"/>
              <a:t>dégradé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API </a:t>
            </a:r>
            <a:r>
              <a:rPr lang="en-US" sz="1800" dirty="0" err="1"/>
              <a:t>indisponible</a:t>
            </a:r>
            <a:endParaRPr lang="en-US" sz="1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029" y="127725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 err="1"/>
              <a:t>Sécurité</a:t>
            </a:r>
            <a:r>
              <a:rPr lang="en-US" sz="2800" b="1" dirty="0"/>
              <a:t> back-end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53291" y="1628503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Validation des entrées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Brut force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Tokens et permissions Gmail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Bonnes pratiques .env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49629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Objectifs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670859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 err="1"/>
              <a:t>Centralisation</a:t>
            </a:r>
            <a:r>
              <a:rPr lang="en-US" sz="1800" dirty="0"/>
              <a:t> des </a:t>
            </a:r>
            <a:r>
              <a:rPr lang="en-US" sz="1800" dirty="0" err="1"/>
              <a:t>données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 err="1"/>
              <a:t>Personnalisation</a:t>
            </a:r>
            <a:r>
              <a:rPr lang="en-US" sz="1800" dirty="0"/>
              <a:t> de </a:t>
            </a:r>
            <a:r>
              <a:rPr lang="en-US" sz="1800" dirty="0" err="1"/>
              <a:t>l’interface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Sécurité et </a:t>
            </a:r>
            <a:r>
              <a:rPr lang="en-US" sz="1800" dirty="0" err="1"/>
              <a:t>maintenabilité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 err="1"/>
              <a:t>Accessibilité</a:t>
            </a:r>
            <a:r>
              <a:rPr lang="en-US" sz="1800" dirty="0"/>
              <a:t> </a:t>
            </a:r>
            <a:r>
              <a:rPr lang="en-US" sz="1800" dirty="0" err="1"/>
              <a:t>multiplateforme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Déploiement via Docker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1253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Architecture Globale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0080" y="1662545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Frontend: Vue 3 + Vite + Tailwind + </a:t>
            </a:r>
            <a:r>
              <a:rPr lang="en-US" sz="1800" dirty="0" err="1"/>
              <a:t>Pinia</a:t>
            </a:r>
            <a:endParaRPr lang="en-US" sz="1800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Backend: Node/Express + MongoDB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Caches + APIs externes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800" dirty="0"/>
              <a:t>Conteneurisation: Docker / docker-compose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657455-66B9-42E5-AB97-08F0AFC8601C}"/>
              </a:ext>
            </a:extLst>
          </p:cNvPr>
          <p:cNvSpPr/>
          <p:nvPr/>
        </p:nvSpPr>
        <p:spPr>
          <a:xfrm>
            <a:off x="313716" y="340681"/>
            <a:ext cx="6024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Application Programming Interface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9543C-8B8D-483E-8CFE-384AB755862B}"/>
              </a:ext>
            </a:extLst>
          </p:cNvPr>
          <p:cNvSpPr/>
          <p:nvPr/>
        </p:nvSpPr>
        <p:spPr>
          <a:xfrm>
            <a:off x="391426" y="2020708"/>
            <a:ext cx="2037505" cy="8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DBF9B6-781F-4AC2-86EB-4C60A38CB7B0}"/>
              </a:ext>
            </a:extLst>
          </p:cNvPr>
          <p:cNvSpPr/>
          <p:nvPr/>
        </p:nvSpPr>
        <p:spPr>
          <a:xfrm>
            <a:off x="3434511" y="2020708"/>
            <a:ext cx="2037505" cy="8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E4FA48-8E75-41F6-BF0F-6BEC9E802195}"/>
              </a:ext>
            </a:extLst>
          </p:cNvPr>
          <p:cNvSpPr/>
          <p:nvPr/>
        </p:nvSpPr>
        <p:spPr>
          <a:xfrm>
            <a:off x="6423101" y="2008126"/>
            <a:ext cx="2037505" cy="83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98897F-B497-497C-9B61-18FA8761620E}"/>
              </a:ext>
            </a:extLst>
          </p:cNvPr>
          <p:cNvSpPr/>
          <p:nvPr/>
        </p:nvSpPr>
        <p:spPr>
          <a:xfrm>
            <a:off x="802334" y="2159429"/>
            <a:ext cx="11268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</a:t>
            </a:r>
            <a:r>
              <a:rPr lang="fr-FR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fr-F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 HTTP</a:t>
            </a:r>
            <a:endParaRPr lang="fr-F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D6D19-944C-4973-818F-2469E1FCA679}"/>
              </a:ext>
            </a:extLst>
          </p:cNvPr>
          <p:cNvSpPr/>
          <p:nvPr/>
        </p:nvSpPr>
        <p:spPr>
          <a:xfrm>
            <a:off x="3745329" y="2113262"/>
            <a:ext cx="134863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</a:p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fr-F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gateway</a:t>
            </a: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fr-F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69DBF0-707C-4B45-A160-E5E2908495B2}"/>
              </a:ext>
            </a:extLst>
          </p:cNvPr>
          <p:cNvSpPr/>
          <p:nvPr/>
        </p:nvSpPr>
        <p:spPr>
          <a:xfrm>
            <a:off x="6602472" y="2239180"/>
            <a:ext cx="16399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externes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D95028-ADC9-4D7C-AFB4-290DE32FA9DC}"/>
              </a:ext>
            </a:extLst>
          </p:cNvPr>
          <p:cNvCxnSpPr>
            <a:cxnSpLocks/>
          </p:cNvCxnSpPr>
          <p:nvPr/>
        </p:nvCxnSpPr>
        <p:spPr>
          <a:xfrm>
            <a:off x="2428929" y="2302204"/>
            <a:ext cx="1005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4C8DA8-32E8-44D5-B4F6-BD42502F31F6}"/>
              </a:ext>
            </a:extLst>
          </p:cNvPr>
          <p:cNvCxnSpPr>
            <a:cxnSpLocks/>
          </p:cNvCxnSpPr>
          <p:nvPr/>
        </p:nvCxnSpPr>
        <p:spPr>
          <a:xfrm>
            <a:off x="5472016" y="2302204"/>
            <a:ext cx="951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F7EA703-E535-42E7-868D-5F41BEE03252}"/>
              </a:ext>
            </a:extLst>
          </p:cNvPr>
          <p:cNvCxnSpPr>
            <a:cxnSpLocks/>
          </p:cNvCxnSpPr>
          <p:nvPr/>
        </p:nvCxnSpPr>
        <p:spPr>
          <a:xfrm>
            <a:off x="6423104" y="2623465"/>
            <a:ext cx="124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A8112E0-52BB-4FCA-A25F-042CC9EC25DC}"/>
              </a:ext>
            </a:extLst>
          </p:cNvPr>
          <p:cNvCxnSpPr>
            <a:cxnSpLocks/>
          </p:cNvCxnSpPr>
          <p:nvPr/>
        </p:nvCxnSpPr>
        <p:spPr>
          <a:xfrm>
            <a:off x="3434513" y="2608512"/>
            <a:ext cx="130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EFAFCA61-0B9B-46A8-98C7-E800F7575621}"/>
              </a:ext>
            </a:extLst>
          </p:cNvPr>
          <p:cNvCxnSpPr/>
          <p:nvPr/>
        </p:nvCxnSpPr>
        <p:spPr>
          <a:xfrm flipH="1">
            <a:off x="2428929" y="2571750"/>
            <a:ext cx="100558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5F463C0-2ABF-48E7-8A38-06157C9519DA}"/>
              </a:ext>
            </a:extLst>
          </p:cNvPr>
          <p:cNvCxnSpPr/>
          <p:nvPr/>
        </p:nvCxnSpPr>
        <p:spPr>
          <a:xfrm flipH="1">
            <a:off x="5479716" y="2623465"/>
            <a:ext cx="100558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7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4000"/>
                <a:lumMod val="96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1193" y="163483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Flux </a:t>
            </a:r>
            <a:r>
              <a:rPr lang="en-US" sz="2800" b="1" dirty="0" err="1"/>
              <a:t>d'Authentification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56953" y="1820487"/>
            <a:ext cx="786384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Register / Login (JWT)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OAuth2 Gmail 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dirty="0"/>
              <a:t>CORS</a:t>
            </a:r>
          </a:p>
          <a:p>
            <a:pPr>
              <a:lnSpc>
                <a:spcPts val="2000"/>
              </a:lnSpc>
              <a:buSzPct val="100000"/>
            </a:pPr>
            <a:endParaRPr lang="en-US" dirty="0"/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238B6E-B1BC-4F54-8512-2E492365A4DB}"/>
              </a:ext>
            </a:extLst>
          </p:cNvPr>
          <p:cNvSpPr/>
          <p:nvPr/>
        </p:nvSpPr>
        <p:spPr>
          <a:xfrm>
            <a:off x="190672" y="330447"/>
            <a:ext cx="43813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Schéma </a:t>
            </a:r>
            <a:r>
              <a:rPr lang="fr-FR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mongoose</a:t>
            </a:r>
            <a:r>
              <a:rPr lang="fr-F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(User)</a:t>
            </a:r>
            <a:endParaRPr lang="fr-F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C998B3-AE43-403A-A97C-671D8696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201" y="-122329"/>
            <a:ext cx="4858936" cy="53881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210324F-ACC1-4470-8E17-BBA432B21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0535" y="1101532"/>
            <a:ext cx="5363742" cy="32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B990CF-0346-4371-A2B3-EA19399372DA}"/>
              </a:ext>
            </a:extLst>
          </p:cNvPr>
          <p:cNvSpPr/>
          <p:nvPr/>
        </p:nvSpPr>
        <p:spPr>
          <a:xfrm>
            <a:off x="148856" y="138672"/>
            <a:ext cx="32592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(côté client)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488C73-357C-435E-99A5-70374838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270" y="1480453"/>
            <a:ext cx="5137519" cy="16253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340E28B-F5C0-4150-A150-9E25B6A3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-308512"/>
            <a:ext cx="4587493" cy="57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A6BE4-C73E-4D28-90C9-D432CFE0BDF6}"/>
              </a:ext>
            </a:extLst>
          </p:cNvPr>
          <p:cNvSpPr/>
          <p:nvPr/>
        </p:nvSpPr>
        <p:spPr>
          <a:xfrm>
            <a:off x="115991" y="197558"/>
            <a:ext cx="3576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(côté serveur)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49E2B6-E1C7-4657-AC0F-560E0F69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40" y="459168"/>
            <a:ext cx="5085160" cy="478603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FC4CDA2-9033-441B-A9F1-7043E6302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0" y="459168"/>
            <a:ext cx="3765212" cy="49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12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10964</TotalTime>
  <Words>3314</Words>
  <Application>Microsoft Office PowerPoint</Application>
  <PresentationFormat>Affichage à l'écran (16:9)</PresentationFormat>
  <Paragraphs>306</Paragraphs>
  <Slides>26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Stagiaire</cp:lastModifiedBy>
  <cp:revision>81</cp:revision>
  <dcterms:created xsi:type="dcterms:W3CDTF">2025-09-16T07:14:48Z</dcterms:created>
  <dcterms:modified xsi:type="dcterms:W3CDTF">2025-09-25T07:00:21Z</dcterms:modified>
</cp:coreProperties>
</file>